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88" r:id="rId3"/>
    <p:sldId id="298" r:id="rId4"/>
    <p:sldId id="312" r:id="rId5"/>
    <p:sldId id="289" r:id="rId6"/>
    <p:sldId id="313" r:id="rId7"/>
    <p:sldId id="314" r:id="rId8"/>
    <p:sldId id="272" r:id="rId9"/>
    <p:sldId id="273" r:id="rId10"/>
    <p:sldId id="299" r:id="rId11"/>
    <p:sldId id="300" r:id="rId12"/>
    <p:sldId id="301" r:id="rId13"/>
    <p:sldId id="315" r:id="rId14"/>
    <p:sldId id="316" r:id="rId15"/>
    <p:sldId id="317" r:id="rId16"/>
    <p:sldId id="324" r:id="rId17"/>
    <p:sldId id="319" r:id="rId18"/>
    <p:sldId id="320" r:id="rId19"/>
    <p:sldId id="321" r:id="rId20"/>
    <p:sldId id="323" r:id="rId21"/>
    <p:sldId id="322" r:id="rId22"/>
    <p:sldId id="31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>
      <p:cViewPr varScale="1">
        <p:scale>
          <a:sx n="108" d="100"/>
          <a:sy n="108" d="100"/>
        </p:scale>
        <p:origin x="13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4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r>
              <a:rPr lang="ru-RU" sz="1440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rPr>
              <a:t>Смертность от основных групп ХНИЗ ежегодно, млн. чел.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4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Ряды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  <a:sym typeface="Times New Roman" panose="0202060305040502030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Болезни системы кровообращения</c:v>
                </c:pt>
                <c:pt idx="1">
                  <c:v>Злокачественные новообразования</c:v>
                </c:pt>
                <c:pt idx="2">
                  <c:v>Хронические заболевания органов дыхания</c:v>
                </c:pt>
                <c:pt idx="3">
                  <c:v>Сахарный диабет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9.3000000000000007</c:v>
                </c:pt>
                <c:pt idx="2">
                  <c:v>4.0999999999999996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0"/>
        <c:overlap val="-32"/>
        <c:axId val="220929992"/>
        <c:axId val="220933128"/>
      </c:barChart>
      <c:catAx>
        <c:axId val="220929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  <c:crossAx val="220933128"/>
        <c:crosses val="autoZero"/>
        <c:auto val="1"/>
        <c:lblAlgn val="ctr"/>
        <c:lblOffset val="100"/>
        <c:noMultiLvlLbl val="0"/>
      </c:catAx>
      <c:valAx>
        <c:axId val="220933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92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 sz="1200">
          <a:latin typeface="Times New Roman" panose="02020603050405020304" charset="0"/>
          <a:ea typeface="Times New Roman" panose="02020603050405020304" charset="0"/>
          <a:cs typeface="Times New Roman" panose="02020603050405020304" charset="0"/>
          <a:sym typeface="Times New Roman" panose="0202060305040502030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0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1029" name="Замещающий нижний колонтитул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3408"/>
            <a:ext cx="9144000" cy="6857365"/>
          </a:xfrm>
          <a:prstGeom prst="rect">
            <a:avLst/>
          </a:prstGeo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5893169"/>
            <a:ext cx="7416824" cy="720080"/>
          </a:xfrm>
        </p:spPr>
        <p:txBody>
          <a:bodyPr/>
          <a:lstStyle/>
          <a:p>
            <a:pPr algn="r"/>
            <a:r>
              <a:rPr lang="ru-RU" altLang="en-US" sz="1600" dirty="0" smtClean="0">
                <a:latin typeface="Times New Roman" panose="02020603050405020304" charset="0"/>
                <a:cs typeface="Times New Roman" panose="02020603050405020304" charset="0"/>
              </a:rPr>
              <a:t>Подготовил коллектив отделения медицинской профилактики для взрослых  КДП </a:t>
            </a:r>
          </a:p>
          <a:p>
            <a:pPr algn="r"/>
            <a:r>
              <a:rPr lang="ru-RU" altLang="en-US" sz="1600" dirty="0" smtClean="0">
                <a:latin typeface="Times New Roman" panose="02020603050405020304" charset="0"/>
                <a:cs typeface="Times New Roman" panose="02020603050405020304" charset="0"/>
              </a:rPr>
              <a:t>БУ «Окружная клиническая больница»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8210" y="1122680"/>
            <a:ext cx="7307580" cy="2387600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 профилактическое консультирование по коррекции факторов риска развития неинфекционных заболеваний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№1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323850" y="692150"/>
            <a:ext cx="8443595" cy="340423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v"/>
            </a:pPr>
            <a:r>
              <a:rPr sz="1700" b="1">
                <a:latin typeface="Times New Roman" panose="02020603050405020304"/>
                <a:ea typeface="Times New Roman" panose="02020603050405020304"/>
              </a:rPr>
              <a:t>Социально-экономические факторы</a:t>
            </a:r>
            <a:r>
              <a:rPr sz="1700">
                <a:latin typeface="Times New Roman" panose="02020603050405020304"/>
                <a:ea typeface="Times New Roman" panose="02020603050405020304"/>
              </a:rPr>
              <a:t> ассоциированы с  заболеваемостью и  смертностью от ХНИЗ, низкий социально-экономический статус, включающий образование, уровень доходов, профессиональную принадлежность, ассоциирован с увеличением риска ХНИЗ. </a:t>
            </a:r>
          </a:p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v"/>
            </a:pPr>
            <a:r>
              <a:rPr lang="en-US" altLang="en-US" sz="1700" b="1">
                <a:latin typeface="Times New Roman" panose="02020603050405020304"/>
                <a:ea typeface="Times New Roman" panose="02020603050405020304"/>
              </a:rPr>
              <a:t>Этническая</a:t>
            </a:r>
            <a:r>
              <a:rPr lang="en-US" altLang="ru-RU" sz="17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 b="1">
                <a:latin typeface="Times New Roman" panose="02020603050405020304"/>
                <a:ea typeface="Times New Roman" panose="02020603050405020304"/>
              </a:rPr>
              <a:t>принадлежность</a:t>
            </a:r>
            <a:r>
              <a:rPr lang="en-US" altLang="ru-RU" sz="1700" b="1">
                <a:latin typeface="Times New Roman" panose="02020603050405020304"/>
                <a:ea typeface="Times New Roman" panose="02020603050405020304"/>
              </a:rPr>
              <a:t>.</a:t>
            </a:r>
            <a:r>
              <a:rPr lang="en-US" altLang="ru-RU" sz="1700" i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Риск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развития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ХНИЗ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связан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не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только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традиционными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ФР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но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такими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социальными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факторами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как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этническая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принадлежность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последних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рекомендациях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ЕОК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этническая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принадлежность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определена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как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фактор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модифицирующий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риск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предложено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его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рассматривать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отдельно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возможности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разрабатывать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специфичные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для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страны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шкалы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риска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применять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повышающие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/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понижающие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коэффициенты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для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различных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этнических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групп</a:t>
            </a:r>
            <a:r>
              <a:rPr lang="ru-RU" altLang="en-US" sz="170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marL="285750" indent="-28575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v"/>
            </a:pPr>
            <a:r>
              <a:rPr lang="en-US" altLang="en-US" sz="1700" b="1">
                <a:latin typeface="Times New Roman" panose="02020603050405020304"/>
                <a:ea typeface="Times New Roman" panose="02020603050405020304"/>
              </a:rPr>
              <a:t>Окружающая</a:t>
            </a:r>
            <a:r>
              <a:rPr lang="en-US" altLang="ru-RU" sz="17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 b="1">
                <a:latin typeface="Times New Roman" panose="02020603050405020304"/>
                <a:ea typeface="Times New Roman" panose="02020603050405020304"/>
              </a:rPr>
              <a:t>среда</a:t>
            </a:r>
            <a:r>
              <a:rPr lang="ru-RU" altLang="en-US" sz="1700" b="1">
                <a:latin typeface="Times New Roman" panose="02020603050405020304"/>
                <a:ea typeface="Times New Roman" panose="02020603050405020304"/>
              </a:rPr>
              <a:t>.</a:t>
            </a:r>
            <a:r>
              <a:rPr lang="ru-RU" altLang="en-US" sz="1700" i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altLang="en-US" sz="1700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настоящее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время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уделяется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повышенное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внимание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такому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понятию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как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“Neighborhood Environment”.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Под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этим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понятием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определяют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пространство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непосредственной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близости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шаговой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доступности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от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места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жительства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среды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обитания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)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человека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" altLang="en-US" sz="170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также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социальные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характеристики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района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проживания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его</a:t>
            </a:r>
            <a:r>
              <a:rPr lang="en-US" altLang="ru-RU" sz="170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1700">
                <a:latin typeface="Times New Roman" panose="02020603050405020304"/>
                <a:ea typeface="Times New Roman" panose="02020603050405020304"/>
              </a:rPr>
              <a:t>инфраструктуру</a:t>
            </a:r>
          </a:p>
        </p:txBody>
      </p:sp>
      <p:pic>
        <p:nvPicPr>
          <p:cNvPr id="5" name="Изображение 4" descr="ANTIKRIZISNAYa_KOMAND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370" y="4610735"/>
            <a:ext cx="2085975" cy="20859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323850" y="1052195"/>
            <a:ext cx="8443595" cy="340423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Некоторые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психосоциальные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ПС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)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ФР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оцениваются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как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независимые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ФР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развития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ССЗ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dirty="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других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ХНИЗ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СД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2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типа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ОЖ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психических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расстройств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dirty="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др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.).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endParaRPr lang="en-US" altLang="ru-RU" dirty="0">
              <a:latin typeface="Times New Roman" panose="02020603050405020304"/>
              <a:ea typeface="Times New Roman" panose="02020603050405020304"/>
            </a:endParaRP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en-US" u="sng" dirty="0" err="1">
                <a:latin typeface="Times New Roman" panose="02020603050405020304"/>
                <a:ea typeface="Times New Roman" panose="02020603050405020304"/>
              </a:rPr>
              <a:t>Среди</a:t>
            </a:r>
            <a:r>
              <a:rPr lang="en-US" altLang="ru-RU" u="sng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u="sng" dirty="0" err="1">
                <a:latin typeface="Times New Roman" panose="02020603050405020304"/>
                <a:ea typeface="Times New Roman" panose="02020603050405020304"/>
              </a:rPr>
              <a:t>основных</a:t>
            </a:r>
            <a:r>
              <a:rPr lang="en-US" altLang="ru-RU" u="sng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u="sng" dirty="0">
                <a:latin typeface="Times New Roman" panose="02020603050405020304"/>
                <a:ea typeface="Times New Roman" panose="02020603050405020304"/>
              </a:rPr>
              <a:t>ПС</a:t>
            </a:r>
            <a:r>
              <a:rPr lang="en-US" altLang="ru-RU" u="sng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u="sng" dirty="0">
                <a:latin typeface="Times New Roman" panose="02020603050405020304"/>
                <a:ea typeface="Times New Roman" panose="02020603050405020304"/>
              </a:rPr>
              <a:t>ФР</a:t>
            </a:r>
            <a:r>
              <a:rPr lang="en-US" altLang="ru-RU" u="sng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u="sng" dirty="0" err="1">
                <a:latin typeface="Times New Roman" panose="02020603050405020304"/>
                <a:ea typeface="Times New Roman" panose="02020603050405020304"/>
              </a:rPr>
              <a:t>выделяют</a:t>
            </a:r>
            <a:r>
              <a:rPr lang="en-US" altLang="ru-RU" u="sng" dirty="0">
                <a:latin typeface="Times New Roman" panose="02020603050405020304"/>
                <a:ea typeface="Times New Roman" panose="02020603050405020304"/>
              </a:rPr>
              <a:t>: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Низкий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социально</a:t>
            </a:r>
            <a:r>
              <a:rPr lang="en-US" altLang="ru-RU" dirty="0" err="1">
                <a:latin typeface="Times New Roman" panose="02020603050405020304"/>
                <a:ea typeface="Times New Roman" panose="02020603050405020304"/>
              </a:rPr>
              <a:t>-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экономический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статус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;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Острое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dirty="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хроническое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психоэмоциональное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напряжение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стресс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);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Недостаточная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социальная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поддержка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;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Враждебность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dirty="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гнев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;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Тревожные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" altLang="en-US" dirty="0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депрессивные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состояния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;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Жизненное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истощение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(</a:t>
            </a:r>
            <a:r>
              <a:rPr lang="en-US" altLang="en-US" dirty="0">
                <a:latin typeface="Times New Roman" panose="02020603050405020304"/>
                <a:ea typeface="Times New Roman" panose="02020603050405020304"/>
              </a:rPr>
              <a:t>ЖИ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); </a:t>
            </a:r>
          </a:p>
          <a:p>
            <a:pPr indent="0" algn="just" defTabSz="2667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•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Нарушение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dirty="0" err="1">
                <a:latin typeface="Times New Roman" panose="02020603050405020304"/>
                <a:ea typeface="Times New Roman" panose="02020603050405020304"/>
              </a:rPr>
              <a:t>сна</a:t>
            </a:r>
            <a:r>
              <a:rPr lang="en-US" altLang="ru-RU" dirty="0"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  <p:pic>
        <p:nvPicPr>
          <p:cNvPr id="2" name="Изображение 1" descr="scale_12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80" y="3789045"/>
            <a:ext cx="271526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8210" y="1268730"/>
            <a:ext cx="7307580" cy="2387600"/>
          </a:xfrm>
        </p:spPr>
        <p:txBody>
          <a:bodyPr/>
          <a:lstStyle/>
          <a:p>
            <a:r>
              <a:rPr lang="ru-RU" altLang="ru-RU" sz="540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активность – это любые движения тела при помощи мышечной силы, сопровождающиеся расходом энергии.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степени физической активности используются две характеристики: двигательная активность на работе и в часы досуга. Последняя более важна с позиции профилактики заболеваний и укрепления здоровья, так как она может быть изменена волей и желанием практически каждого человека. Только повышение физической активности в свободное от работы время оказывает положительный эффект на здоровье.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9309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0158" y="1038707"/>
            <a:ext cx="8229600" cy="491057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физической активности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Улучшение дыхания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физической активности повышается потребность в кислороде, тренируется система доставки кислорода. В дальнейшем, при регулярных занятиях, ткани и органы человека лучше снабжаются кислородом и в состоянии покоя.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Улучшение состояния сердечно-сосудистой системы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Сердце тренируется работать эффективнее (прокачивает большее количество крови при каждом ударе, пульс становится медленнее); уменьшается риск образования тромбов; снижается уровень холестерина, уменьшается риск атеросклероза, ишемической болезни сердца, артериальной гипертонии.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Улучшение состояния опорно-двигательного аппарата: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мышечной силы, выносливости;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улучшение гибкости;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костной ткани, улучшение подвижности суставов;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снижение скорости возрастной потери костного кальция у пожилых людей → снижение скорости развития остеопороза.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95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21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физической активности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Улучшение работы других органов: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стимуляция перистальтики кишечника → предотвращение запоров и геморроя;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снижение глюкозы в крови, повышение чувствительности к инсулину → уменьшение риска развития сахарного диабета;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снижение риска злокачественных новообразований.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Снижение избыточной массы тела и профилактика ожирения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Психологический эффект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Вырабатываются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эндорфины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создаётся хорошее самочувствие и настроение, повышается устойчивость к стрессу, депрессии, нормализуется сон.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от занятий физической активностью может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получена с помощью программы регулярных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нагрузок.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20490"/>
            <a:ext cx="2821682" cy="200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88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540"/>
            <a:ext cx="914844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79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5804" y="141277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выбрать оптимальный вид физической нагрузки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забывайте, что физическая активность – любое движение тела, производимое скелетными мышцами, то есть это такое ваше состояние, когда вы не лежите и не сидите, а хоть как-то двигаетесь. Это может быть активность во время работы, игр, любого активного передвижения, домашней работы, а также отдыха и развлечений.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тренировки (комплексы упражнений, фитнес, спорт) – это одна из категорий физической активности, запланированная и организованная, чаще всего направлена на улучшение выносливости, гибкости, силы и т.д.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Выделяют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виды организованной двигательной активности: лечебная физкультура, оздоровительная физическая культура, массовый спорт (ориентированы на оздоровление организма, формирование, поддержание и развитие здорового образа жизни) и спорт высших достижений.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Когда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говорим о пользе активного образа жизни, мы подразумеваем любую физическую активность: от подвижных игр с детьми, обычных прогулок или легких пробежек до увлечений экстремальными видами спорта или участия в марафонах.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вашего состояния здоровья, прошлого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физической формы.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01756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78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5804" y="141277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Заниматься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физической культурой можно в любом возрасте и людям с разным состоянием здоровья, однако начинать занятия лучше с консультации врача и минимального медицинского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(диспансеризации).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заболевания для безопасности занятий требуют соблюдения рекомендаций врача и выполнения специально разработанных упражнений. Если вы планируете занятия спортом или более интенсивные нагрузки, то визит к врачу обязателен, даже если вы считаете себя здоровым человеком. Необходимо провести дополнительные обследования, нагрузочные тесты, чтобы убедиться, что выбранный вид спорта вам не противопоказан.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337229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21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300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следует учитывать при выборе спортивных нагрузок, — это возраст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 5 лет рекомендуется заниматься играми и упражнениями, направленными на развитие координации движений и гибкости. Детям старше 5 лет можно предложить более интенсивные занятия: бег, прыжки, игры с мячом и т. д. Подросткам и молодежи рекомендуется заниматься спортом не менее 3–4 раз в неделю, отдавая предпочтение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кардиотренировкам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силовым упражнениям.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Взрослым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 также необходимо учитывать свой возраст при выборе спортивных нагрузок. В возрасте от 30 до 50 лет рекомендуется заниматься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кардиотренировками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бегом, плаванием, велосипедными прогулками и другими упражнениями, которые помогают укрепить сердечно-сосудистую систему и повысить выносливость. В возрасте старше 50 лет рекомендуется отдавать предпочтение более мягким видам спорта — йоге,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пилатесу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ходьбе и т. 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3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8210" y="2708920"/>
            <a:ext cx="7307580" cy="80136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Знакомство. Физическая активность.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300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Кроме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при выборе спортивных нагрузок необходимо учитывать свое физическое состояние и наличие заболеваний.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ожирением рекомендуется заниматься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кардиотренировками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людям с проблемами опорно-двигательного аппарата — плаванием в бассейне или йогой. При наличии хронических заболеваний необходимо обязательно проконсультироваться с врачом перед началом занятий спортом.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Наконец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следует помнить о том, что занятия спортом должны быть регулярными и постепенно увеличиваться в интенсивности. Не стоит начинать слишком интенсивные занятия, особенно если вы давно не занимались спортом.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Постепенно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увеличивайте нагрузку и не забывайте отдыхать между тренировками. Это правило постепенности особенно актуально для детей и людей преклонного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2875527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393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charset="0"/>
                <a:cs typeface="Times New Roman" panose="02020603050405020304" charset="0"/>
              </a:rPr>
              <a:t>Недостаточная физическая активность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300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 желательно начинать с зарядки, у вас должно быть два комплекса упражнений: полный и сокращенный. Если не хватает времени, занимайтесь по сокращенному комплексу, но не отказывайтесь совсем от нагрузки. Только регулярные занятия принесут результат. Размяться можно во время похода в магазин, прогулки с ребенком или с собакой. Старайтесь забыть про лифт, поднимайтесь по лестнице пешком. Если вы работаете, то хотя бы одну остановку проходите пешком, тем более при хорошей погоде: длительные прогулки на свежем воздухе вдвойне полезны.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тренировок на улице не забывайте про правильную одежду и обувь, соответствующую сезону и погодным условиям, а также берите с собой бутылочку воды. Для тренировок дома позаботьтесь о безопасном месте для занятий, приготовьте коврик и полотенце, используйте бутылки с водой или крупой для утяжеления, обеспечьте доступ кислорода – откройте форточку или окно. Также пейте больше жидкости и старайтесь заниматься в красивой, яркой, спортивной одежде и обуви, что тоже положительно сказывается на вашей мотивации и регулярности нагрузок.</a:t>
            </a:r>
          </a:p>
        </p:txBody>
      </p:sp>
    </p:spTree>
    <p:extLst>
      <p:ext uri="{BB962C8B-B14F-4D97-AF65-F5344CB8AC3E}">
        <p14:creationId xmlns:p14="http://schemas.microsoft.com/office/powerpoint/2010/main" val="2592364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8210" y="1268730"/>
            <a:ext cx="7307580" cy="2387600"/>
          </a:xfrm>
        </p:spPr>
        <p:txBody>
          <a:bodyPr/>
          <a:lstStyle/>
          <a:p>
            <a:r>
              <a:rPr lang="ru-RU" altLang="en-US" sz="4400">
                <a:latin typeface="Times New Roman" panose="02020603050405020304" charset="0"/>
                <a:cs typeface="Times New Roman" panose="02020603050405020304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119237"/>
            <a:ext cx="2849127" cy="16103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795" y="3140710"/>
            <a:ext cx="7307580" cy="2387600"/>
          </a:xfrm>
        </p:spPr>
        <p:txBody>
          <a:bodyPr/>
          <a:lstStyle/>
          <a:p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определению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Всемирной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здравоохранения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3600" dirty="0">
                <a:latin typeface="Times New Roman" panose="02020603050405020304" charset="0"/>
                <a:cs typeface="Times New Roman" panose="02020603050405020304" charset="0"/>
              </a:rPr>
              <a:t>ВОЗ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:</a:t>
            </a:r>
            <a:b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«</a:t>
            </a:r>
            <a:r>
              <a:rPr lang="ru-RU" altLang="en-US" sz="3600" b="1" u="sng" dirty="0">
                <a:latin typeface="Times New Roman" panose="02020603050405020304" charset="0"/>
                <a:cs typeface="Times New Roman" panose="02020603050405020304" charset="0"/>
              </a:rPr>
              <a:t>З</a:t>
            </a:r>
            <a:r>
              <a:rPr lang="en-US" altLang="en-US" sz="3600" b="1" u="sng" dirty="0" err="1">
                <a:latin typeface="Times New Roman" panose="02020603050405020304" charset="0"/>
                <a:cs typeface="Times New Roman" panose="02020603050405020304" charset="0"/>
              </a:rPr>
              <a:t>доровье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—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это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состояние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полного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физического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душевного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социального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благополучия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3600" dirty="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не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только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отсутствие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болезней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физических</a:t>
            </a:r>
            <a:r>
              <a:rPr lang="en-US" altLang="ru-RU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3600" dirty="0" err="1">
                <a:latin typeface="Times New Roman" panose="02020603050405020304" charset="0"/>
                <a:cs typeface="Times New Roman" panose="02020603050405020304" charset="0"/>
              </a:rPr>
              <a:t>дефектов</a:t>
            </a:r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неинфекционные заболевания (ХНИЗ)</a:t>
            </a:r>
            <a:b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неинфекционные заболевания (ХНИЗ)  - это медленно прогрессирующие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не передаются от человека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распространены во всех возрастных группах и всех регионах. К ним относят болезни системы кровообращения (БСК), онкологические и хронические бронхо-легочные заболевания (хроническая обструктивная болезнь легких и астма), а также сахарный диабет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неинфекционные заболевания являются ведущей причиной временной нетрудоспособности, инвалидности и смертности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7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4" name="Текстовое поле 3"/>
          <p:cNvSpPr txBox="1"/>
          <p:nvPr/>
        </p:nvSpPr>
        <p:spPr>
          <a:xfrm>
            <a:off x="539750" y="332105"/>
            <a:ext cx="810641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dirty="0" err="1">
                <a:latin typeface="Times New Roman" panose="02020603050405020304"/>
                <a:ea typeface="Times New Roman" panose="02020603050405020304"/>
              </a:rPr>
              <a:t>По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данным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В</a:t>
            </a:r>
            <a:r>
              <a:rPr lang="ru-RU" dirty="0" err="1">
                <a:latin typeface="Times New Roman" panose="02020603050405020304"/>
                <a:ea typeface="Times New Roman" panose="02020603050405020304"/>
              </a:rPr>
              <a:t>семирной</a:t>
            </a:r>
            <a:r>
              <a:rPr lang="ru-RU" dirty="0">
                <a:latin typeface="Times New Roman" panose="02020603050405020304"/>
                <a:ea typeface="Times New Roman" panose="02020603050405020304"/>
              </a:rPr>
              <a:t> организации здравоохранения (далее ВОЗ)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от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dirty="0">
                <a:latin typeface="Times New Roman" panose="02020603050405020304"/>
                <a:ea typeface="Times New Roman" panose="02020603050405020304"/>
              </a:rPr>
              <a:t>хронических неинфекционных заболеваний (далее - 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ХНИЗ</a:t>
            </a:r>
            <a:r>
              <a:rPr lang="ru-RU" dirty="0">
                <a:latin typeface="Times New Roman" panose="02020603050405020304"/>
                <a:ea typeface="Times New Roman" panose="02020603050405020304"/>
              </a:rPr>
              <a:t>)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в 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мире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ежегодно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умирает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41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млн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человек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что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составляет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71%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всех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случаев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смерти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из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них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&gt;15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млн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человек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умирают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в 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возрасте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от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30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до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 69 </a:t>
            </a:r>
            <a:r>
              <a:rPr dirty="0" err="1">
                <a:latin typeface="Times New Roman" panose="02020603050405020304"/>
                <a:ea typeface="Times New Roman" panose="02020603050405020304"/>
              </a:rPr>
              <a:t>лет</a:t>
            </a:r>
            <a:r>
              <a:rPr dirty="0">
                <a:latin typeface="Times New Roman" panose="02020603050405020304"/>
                <a:ea typeface="Times New Roman" panose="02020603050405020304"/>
              </a:rPr>
              <a:t>. </a:t>
            </a: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dirty="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dirty="0">
              <a:latin typeface="Times New Roman" panose="02020603050405020304"/>
              <a:ea typeface="Times New Roman" panose="02020603050405020304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61950" y="1990090"/>
          <a:ext cx="8396605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неинфекционные заболевания (ХНИЗ)</a:t>
            </a:r>
            <a:b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хронических неинфекционных заболеваний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ХНИЗ чаще диагностируются у пациентов, которые: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 курят (активно или пассивно),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 в избытке потребляют алкоголь,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 постоянно находятся под влиянием психоэмоционального стресса,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повышенное артериальное давление и уровень глюкозы в крови, а также избыточный вес,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 игнорируют физическую активность,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  нерационально питаются,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(нарушения содержания триглицеридов и липопротеинов в крови).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всех факторов риска основным, с точки зрения количества смертельных случаев, является повышенное кровяное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3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неинфекционные заболевания (ХНИЗ)</a:t>
            </a:r>
            <a:b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6649544" cy="4792347"/>
          </a:xfrm>
        </p:spPr>
      </p:pic>
    </p:spTree>
    <p:extLst>
      <p:ext uri="{BB962C8B-B14F-4D97-AF65-F5344CB8AC3E}">
        <p14:creationId xmlns:p14="http://schemas.microsoft.com/office/powerpoint/2010/main" val="68472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1685683031_en-idei-club-p-organic-color-background-dizain-krasivo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"/>
            <a:ext cx="9144000" cy="685736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8210" y="188595"/>
            <a:ext cx="7307580" cy="917575"/>
          </a:xfrm>
        </p:spPr>
        <p:txBody>
          <a:bodyPr/>
          <a:lstStyle/>
          <a:p>
            <a:r>
              <a:rPr lang="ru-RU" altLang="ru-RU" sz="4400">
                <a:latin typeface="Times New Roman" panose="02020603050405020304" charset="0"/>
                <a:cs typeface="Times New Roman" panose="02020603050405020304" charset="0"/>
              </a:rPr>
              <a:t>Что такое профилактика?</a:t>
            </a:r>
          </a:p>
        </p:txBody>
      </p:sp>
      <p:sp>
        <p:nvSpPr>
          <p:cNvPr id="10" name="Текстовое поле 9"/>
          <p:cNvSpPr txBox="1"/>
          <p:nvPr/>
        </p:nvSpPr>
        <p:spPr>
          <a:xfrm>
            <a:off x="356870" y="1340485"/>
            <a:ext cx="8442325" cy="5231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sz="2000" b="1" u="sng">
                <a:latin typeface="Times New Roman" panose="02020603050405020304"/>
                <a:ea typeface="Times New Roman" panose="02020603050405020304"/>
              </a:rPr>
              <a:t>Профилактика</a:t>
            </a:r>
            <a:r>
              <a:rPr lang="ru-RU" sz="2000">
                <a:latin typeface="Times New Roman" panose="02020603050405020304"/>
                <a:ea typeface="Times New Roman" panose="02020603050405020304"/>
              </a:rPr>
              <a:t> - </a:t>
            </a:r>
            <a:r>
              <a:rPr sz="2000">
                <a:latin typeface="Times New Roman" panose="02020603050405020304"/>
                <a:ea typeface="Times New Roman" panose="02020603050405020304"/>
              </a:rPr>
              <a:t>комплекс мероприятий, направленных на сохранение и укрепление здоровья и включающих в себя формирование здорового образа жизни, предупреждение возникновения и (или) распространения заболеваний, их раннее выявление, выявление причин и условий их возникновения и развития, а  также направленных на устранение вредного влияния на здоровье человека факторов среды его обитания</a:t>
            </a:r>
            <a:r>
              <a:rPr lang="ru-RU" sz="2000">
                <a:latin typeface="Times New Roman" panose="02020603050405020304"/>
                <a:ea typeface="Times New Roman" panose="02020603050405020304"/>
              </a:rPr>
              <a:t>*</a:t>
            </a:r>
            <a:r>
              <a:rPr sz="200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endParaRPr sz="2000">
              <a:latin typeface="Times New Roman" panose="02020603050405020304"/>
              <a:ea typeface="Times New Roman" panose="02020603050405020304"/>
            </a:endParaRP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latin typeface="Times New Roman" panose="02020603050405020304"/>
                <a:ea typeface="Times New Roman" panose="02020603050405020304"/>
              </a:rPr>
              <a:t>*согласно Федеральному закону №323-ФЗ «Об охране здоровья граждан»</a:t>
            </a:r>
          </a:p>
        </p:txBody>
      </p:sp>
      <p:pic>
        <p:nvPicPr>
          <p:cNvPr id="13" name="Изображение 12" descr="4677be82-25a4-5276-b786-71580ab4988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260" y="3860800"/>
            <a:ext cx="7027545" cy="21990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" y="188595"/>
            <a:ext cx="9142730" cy="6590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</TotalTime>
  <Words>476</Words>
  <Application>Microsoft Office PowerPoint</Application>
  <PresentationFormat>Экран (4:3)</PresentationFormat>
  <Paragraphs>103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Default Design</vt:lpstr>
      <vt:lpstr>Групповое профилактическое консультирование по коррекции факторов риска развития неинфекционных заболеваний  Занятие №1</vt:lpstr>
      <vt:lpstr>Знакомство. Физическая активность.</vt:lpstr>
      <vt:lpstr>По определению Всемирной организации здравоохранения (ВОЗ):  «Здоровье — это состояние полного физического, душевного и социального благополучия, а не только отсутствие болезней и физических дефектов»</vt:lpstr>
      <vt:lpstr>Хронические неинфекционные заболевания (ХНИЗ) </vt:lpstr>
      <vt:lpstr>Презентация PowerPoint</vt:lpstr>
      <vt:lpstr>Хронические неинфекционные заболевания (ХНИЗ) </vt:lpstr>
      <vt:lpstr>Хронические неинфекционные заболевания (ХНИЗ) </vt:lpstr>
      <vt:lpstr>Что такое профилактика?</vt:lpstr>
      <vt:lpstr>Презентация PowerPoint</vt:lpstr>
      <vt:lpstr>Презентация PowerPoint</vt:lpstr>
      <vt:lpstr>Презентация PowerPoint</vt:lpstr>
      <vt:lpstr>Недостаточная физическая активность</vt:lpstr>
      <vt:lpstr>Недостаточная физическая активность</vt:lpstr>
      <vt:lpstr>Недостаточная физическая активность</vt:lpstr>
      <vt:lpstr>Недостаточная физическая активность</vt:lpstr>
      <vt:lpstr>Презентация PowerPoint</vt:lpstr>
      <vt:lpstr>Недостаточная физическая активность</vt:lpstr>
      <vt:lpstr>Недостаточная физическая активность</vt:lpstr>
      <vt:lpstr>Недостаточная физическая активность</vt:lpstr>
      <vt:lpstr>Недостаточная физическая активность</vt:lpstr>
      <vt:lpstr>Недостаточная физическая активность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лимфаденопатий</dc:title>
  <dc:creator>ДокторСаша</dc:creator>
  <cp:lastModifiedBy>Светлана Викторовна Гасанова</cp:lastModifiedBy>
  <cp:revision>32</cp:revision>
  <dcterms:created xsi:type="dcterms:W3CDTF">2021-04-07T20:42:00Z</dcterms:created>
  <dcterms:modified xsi:type="dcterms:W3CDTF">2025-04-17T03:04:25Z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2BC6A52F8471451BA15CE1E84A684178_12</vt:lpwstr>
  </property>
  <property fmtid="{D5CDD505-2E9C-101B-9397-08002B2CF9AE}" pid="3" name="KSOProductBuildVer">
    <vt:lpwstr>1049-12.2.0.19821</vt:lpwstr>
  </property>
</Properties>
</file>