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2" r:id="rId2"/>
    <p:sldId id="288" r:id="rId3"/>
    <p:sldId id="306" r:id="rId4"/>
    <p:sldId id="313" r:id="rId5"/>
    <p:sldId id="314" r:id="rId6"/>
    <p:sldId id="315" r:id="rId7"/>
    <p:sldId id="316" r:id="rId8"/>
    <p:sldId id="307" r:id="rId9"/>
    <p:sldId id="308" r:id="rId10"/>
    <p:sldId id="309" r:id="rId11"/>
    <p:sldId id="318" r:id="rId12"/>
    <p:sldId id="319" r:id="rId13"/>
    <p:sldId id="320" r:id="rId14"/>
    <p:sldId id="322" r:id="rId15"/>
    <p:sldId id="323" r:id="rId16"/>
    <p:sldId id="321" r:id="rId17"/>
    <p:sldId id="324" r:id="rId18"/>
    <p:sldId id="328" r:id="rId19"/>
    <p:sldId id="329" r:id="rId20"/>
    <p:sldId id="327" r:id="rId21"/>
    <p:sldId id="325" r:id="rId22"/>
    <p:sldId id="326" r:id="rId23"/>
    <p:sldId id="287" r:id="rId24"/>
    <p:sldId id="31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p:cViewPr>
        <p:scale>
          <a:sx n="119" d="100"/>
          <a:sy n="119" d="100"/>
        </p:scale>
        <p:origin x="10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5293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2504"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4296" y="1600200"/>
            <a:ext cx="4032504"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1"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Заголовок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Замещающий текст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Замещающая дата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B4C71EC6-210F-42DE-9C53-41977AD35B3D}" type="datetimeFigureOut">
              <a:rPr lang="ru-RU" smtClean="0"/>
              <a:t>17.04.2025</a:t>
            </a:fld>
            <a:endParaRPr lang="ru-RU"/>
          </a:p>
        </p:txBody>
      </p:sp>
      <p:sp>
        <p:nvSpPr>
          <p:cNvPr id="1029" name="Замещающий нижний колонтитул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ru-RU"/>
          </a:p>
        </p:txBody>
      </p:sp>
      <p:sp>
        <p:nvSpPr>
          <p:cNvPr id="1030" name="Замещающий номер слайда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243408"/>
            <a:ext cx="9144000" cy="6857365"/>
          </a:xfrm>
          <a:prstGeom prst="rect">
            <a:avLst/>
          </a:prstGeom>
        </p:spPr>
      </p:pic>
      <p:sp>
        <p:nvSpPr>
          <p:cNvPr id="2" name="Подзаголовок 1"/>
          <p:cNvSpPr>
            <a:spLocks noGrp="1"/>
          </p:cNvSpPr>
          <p:nvPr>
            <p:ph type="subTitle" idx="1"/>
          </p:nvPr>
        </p:nvSpPr>
        <p:spPr>
          <a:xfrm>
            <a:off x="1475656" y="5893169"/>
            <a:ext cx="7416824" cy="720080"/>
          </a:xfrm>
        </p:spPr>
        <p:txBody>
          <a:bodyPr/>
          <a:lstStyle/>
          <a:p>
            <a:pPr algn="r"/>
            <a:r>
              <a:rPr lang="ru-RU" altLang="en-US" sz="1600" dirty="0" smtClean="0">
                <a:latin typeface="Times New Roman" panose="02020603050405020304" charset="0"/>
                <a:cs typeface="Times New Roman" panose="02020603050405020304" charset="0"/>
              </a:rPr>
              <a:t>Подготовил коллектив отделения медицинской профилактики для взрослых  КДП </a:t>
            </a:r>
          </a:p>
          <a:p>
            <a:pPr algn="r"/>
            <a:r>
              <a:rPr lang="ru-RU" altLang="en-US" sz="1600" dirty="0" smtClean="0">
                <a:latin typeface="Times New Roman" panose="02020603050405020304" charset="0"/>
                <a:cs typeface="Times New Roman" panose="02020603050405020304" charset="0"/>
              </a:rPr>
              <a:t>БУ «Окружная клиническая больница»</a:t>
            </a:r>
          </a:p>
        </p:txBody>
      </p:sp>
      <p:sp>
        <p:nvSpPr>
          <p:cNvPr id="3" name="Заголовок 2"/>
          <p:cNvSpPr>
            <a:spLocks noGrp="1"/>
          </p:cNvSpPr>
          <p:nvPr>
            <p:ph type="ctrTitle"/>
          </p:nvPr>
        </p:nvSpPr>
        <p:spPr>
          <a:xfrm>
            <a:off x="918210" y="1122680"/>
            <a:ext cx="7307580" cy="2387600"/>
          </a:xfrm>
        </p:spPr>
        <p:txBody>
          <a:bodyPr/>
          <a:lstStyle/>
          <a:p>
            <a:r>
              <a:rPr lang="ru-RU" sz="2800" dirty="0">
                <a:latin typeface="Times New Roman" panose="02020603050405020304" pitchFamily="18" charset="0"/>
                <a:cs typeface="Times New Roman" panose="02020603050405020304" pitchFamily="18" charset="0"/>
              </a:rPr>
              <a:t>Групповое профилактическое консультирование по коррекции факторов риска развития неинфекционных заболеваний</a:t>
            </a: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Занятие </a:t>
            </a:r>
            <a:r>
              <a:rPr lang="ru-RU" sz="2800" b="1" dirty="0" smtClean="0">
                <a:latin typeface="Times New Roman" panose="02020603050405020304" pitchFamily="18" charset="0"/>
                <a:cs typeface="Times New Roman" panose="02020603050405020304" pitchFamily="18" charset="0"/>
              </a:rPr>
              <a:t>№2</a:t>
            </a:r>
            <a:endParaRPr lang="ru-RU" alt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83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07504" y="16387"/>
            <a:ext cx="9144000" cy="6857365"/>
          </a:xfrm>
          <a:prstGeom prst="rect">
            <a:avLst/>
          </a:prstGeom>
        </p:spPr>
      </p:pic>
      <p:sp>
        <p:nvSpPr>
          <p:cNvPr id="4" name="Заголовок 3"/>
          <p:cNvSpPr>
            <a:spLocks noGrp="1"/>
          </p:cNvSpPr>
          <p:nvPr>
            <p:ph type="title"/>
          </p:nvPr>
        </p:nvSpPr>
        <p:spPr>
          <a:xfrm>
            <a:off x="457200" y="274638"/>
            <a:ext cx="8229600" cy="634082"/>
          </a:xfrm>
        </p:spPr>
        <p:txBody>
          <a:bodyPr/>
          <a:lstStyle/>
          <a:p>
            <a:r>
              <a:rPr lang="ru-RU" sz="3200" dirty="0" smtClean="0">
                <a:latin typeface="Times New Roman" panose="02020603050405020304" pitchFamily="18" charset="0"/>
                <a:cs typeface="Times New Roman" panose="02020603050405020304" pitchFamily="18" charset="0"/>
              </a:rPr>
              <a:t>Практические советы</a:t>
            </a:r>
            <a:endParaRPr lang="ru-RU" sz="3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lstStyle/>
          <a:p>
            <a:pPr marL="0" indent="0">
              <a:buNone/>
            </a:pPr>
            <a:r>
              <a:rPr lang="ru-RU" sz="1800" dirty="0">
                <a:latin typeface="Times New Roman" panose="02020603050405020304" pitchFamily="18" charset="0"/>
                <a:cs typeface="Times New Roman" panose="02020603050405020304" pitchFamily="18" charset="0"/>
              </a:rPr>
              <a:t>Важно знать одно: вы точно сможете бросить курить, ничего запредельно героического в этом нет, но при одном условии: </a:t>
            </a:r>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lgn="ctr">
              <a:buNone/>
            </a:pPr>
            <a:r>
              <a:rPr lang="ru-RU" sz="1800" b="1" dirty="0" smtClean="0">
                <a:solidFill>
                  <a:srgbClr val="FF0000"/>
                </a:solidFill>
                <a:latin typeface="Times New Roman" panose="02020603050405020304" pitchFamily="18" charset="0"/>
                <a:cs typeface="Times New Roman" panose="02020603050405020304" pitchFamily="18" charset="0"/>
              </a:rPr>
              <a:t>ВЫ </a:t>
            </a:r>
            <a:r>
              <a:rPr lang="ru-RU" sz="1800" b="1" dirty="0">
                <a:solidFill>
                  <a:srgbClr val="FF0000"/>
                </a:solidFill>
                <a:latin typeface="Times New Roman" panose="02020603050405020304" pitchFamily="18" charset="0"/>
                <a:cs typeface="Times New Roman" panose="02020603050405020304" pitchFamily="18" charset="0"/>
              </a:rPr>
              <a:t>ДЕЙСТВИТЕЛЬНО ХОТИТЕ БРОСИТЬ КУРИТЬ!</a:t>
            </a:r>
            <a:r>
              <a:rPr lang="ru-RU" sz="1800" dirty="0">
                <a:solidFill>
                  <a:srgbClr val="FF0000"/>
                </a:solidFill>
                <a:latin typeface="Times New Roman" panose="02020603050405020304" pitchFamily="18" charset="0"/>
                <a:cs typeface="Times New Roman" panose="02020603050405020304" pitchFamily="18" charset="0"/>
              </a:rPr>
              <a:t/>
            </a:r>
            <a:br>
              <a:rPr lang="ru-RU" sz="1800" dirty="0">
                <a:solidFill>
                  <a:srgbClr val="FF0000"/>
                </a:solidFill>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421931"/>
            <a:ext cx="4082397" cy="24494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07504" y="16387"/>
            <a:ext cx="9144000" cy="6857365"/>
          </a:xfrm>
          <a:prstGeom prst="rect">
            <a:avLst/>
          </a:prstGeom>
        </p:spPr>
      </p:pic>
      <p:sp>
        <p:nvSpPr>
          <p:cNvPr id="4" name="Заголовок 3"/>
          <p:cNvSpPr>
            <a:spLocks noGrp="1"/>
          </p:cNvSpPr>
          <p:nvPr>
            <p:ph type="title"/>
          </p:nvPr>
        </p:nvSpPr>
        <p:spPr>
          <a:xfrm>
            <a:off x="457200" y="274638"/>
            <a:ext cx="8229600" cy="634082"/>
          </a:xfrm>
        </p:spPr>
        <p:txBody>
          <a:bodyPr/>
          <a:lstStyle/>
          <a:p>
            <a:r>
              <a:rPr lang="ru-RU" sz="3200" dirty="0" smtClean="0">
                <a:latin typeface="Times New Roman" panose="02020603050405020304" pitchFamily="18" charset="0"/>
                <a:cs typeface="Times New Roman" panose="02020603050405020304" pitchFamily="18" charset="0"/>
              </a:rPr>
              <a:t>Практические советы</a:t>
            </a:r>
            <a:endParaRPr lang="ru-RU" sz="3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57200" y="1484784"/>
            <a:ext cx="8229600" cy="4525963"/>
          </a:xfrm>
        </p:spPr>
        <p:txBody>
          <a:bodyPr/>
          <a:lstStyle/>
          <a:p>
            <a:pPr marL="0" indent="0" algn="ctr">
              <a:buNone/>
            </a:pPr>
            <a:r>
              <a:rPr lang="ru-RU" sz="1800" dirty="0" smtClean="0">
                <a:latin typeface="Times New Roman" panose="02020603050405020304" pitchFamily="18" charset="0"/>
                <a:cs typeface="Times New Roman" panose="02020603050405020304" pitchFamily="18" charset="0"/>
              </a:rPr>
              <a:t>	Составьте </a:t>
            </a:r>
            <a:r>
              <a:rPr lang="ru-RU" sz="1800" dirty="0">
                <a:latin typeface="Times New Roman" panose="02020603050405020304" pitchFamily="18" charset="0"/>
                <a:cs typeface="Times New Roman" panose="02020603050405020304" pitchFamily="18" charset="0"/>
              </a:rPr>
              <a:t>для себя список доводов в пользу вашего отказа от курения (польза и преимущества прекращения курения).</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НАПРИМЕР:</a:t>
            </a:r>
            <a:r>
              <a:rPr lang="ru-RU" sz="1800" dirty="0">
                <a:latin typeface="Times New Roman" panose="02020603050405020304" pitchFamily="18" charset="0"/>
                <a:cs typeface="Times New Roman" panose="02020603050405020304" pitchFamily="18" charset="0"/>
              </a:rPr>
              <a:t> улучшение здоровья; лучшее ощущение вкуса пиши и запахов; экономия денег; улучшение самочувствия и физического состояния и т.д.</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Дома </a:t>
            </a:r>
            <a:r>
              <a:rPr lang="ru-RU" sz="1800" dirty="0">
                <a:latin typeface="Times New Roman" panose="02020603050405020304" pitchFamily="18" charset="0"/>
                <a:cs typeface="Times New Roman" panose="02020603050405020304" pitchFamily="18" charset="0"/>
              </a:rPr>
              <a:t>и на рабочем месте уберите с глаз все предметы, связанные с курением (пепельницы, пачки сигарет, мундштуки, трубки, спички, зажигалки). Определите, когда Вам больше всего хочется курить: в машине, на работе, после еды, перед сном? Задача — установить, когда Вы курите, чтобы соблюсти некий ритуал. Замените ритуальную сигарету иным ритуалом. Например, вместо сигареты перед сном, съешьте яблоко или подбросьте двадцать раз в воздух спичечный коробок. Очень помогает, если сделать десять глубоких вдохов.</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51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07504" y="16387"/>
            <a:ext cx="9144000" cy="6857365"/>
          </a:xfrm>
          <a:prstGeom prst="rect">
            <a:avLst/>
          </a:prstGeom>
        </p:spPr>
      </p:pic>
      <p:sp>
        <p:nvSpPr>
          <p:cNvPr id="4" name="Заголовок 3"/>
          <p:cNvSpPr>
            <a:spLocks noGrp="1"/>
          </p:cNvSpPr>
          <p:nvPr>
            <p:ph type="title"/>
          </p:nvPr>
        </p:nvSpPr>
        <p:spPr>
          <a:xfrm>
            <a:off x="457200" y="274638"/>
            <a:ext cx="8229600" cy="634082"/>
          </a:xfrm>
        </p:spPr>
        <p:txBody>
          <a:bodyPr/>
          <a:lstStyle/>
          <a:p>
            <a:r>
              <a:rPr lang="ru-RU" sz="3200" dirty="0" smtClean="0">
                <a:latin typeface="Times New Roman" panose="02020603050405020304" pitchFamily="18" charset="0"/>
                <a:cs typeface="Times New Roman" panose="02020603050405020304" pitchFamily="18" charset="0"/>
              </a:rPr>
              <a:t>Практические советы</a:t>
            </a:r>
            <a:endParaRPr lang="ru-RU" sz="3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57200" y="1484784"/>
            <a:ext cx="8229600" cy="4525963"/>
          </a:xfrm>
        </p:spPr>
        <p:txBody>
          <a:bodyPr/>
          <a:lstStyle/>
          <a:p>
            <a:pPr marL="0" indent="0" algn="just">
              <a:buNone/>
            </a:pPr>
            <a:r>
              <a:rPr lang="ru-RU" sz="1800" dirty="0" smtClean="0"/>
              <a:t>	</a:t>
            </a:r>
            <a:r>
              <a:rPr lang="ru-RU" sz="1800" dirty="0" smtClean="0">
                <a:latin typeface="Times New Roman" panose="02020603050405020304" pitchFamily="18" charset="0"/>
                <a:cs typeface="Times New Roman" panose="02020603050405020304" pitchFamily="18" charset="0"/>
              </a:rPr>
              <a:t>Откладывайте </a:t>
            </a:r>
            <a:r>
              <a:rPr lang="ru-RU" sz="1800" dirty="0">
                <a:latin typeface="Times New Roman" panose="02020603050405020304" pitchFamily="18" charset="0"/>
                <a:cs typeface="Times New Roman" panose="02020603050405020304" pitchFamily="18" charset="0"/>
              </a:rPr>
              <a:t>(в копилку) деньги, которые вы ежедневно тратили бы на сигареты. Сдайте в чистку вашу верхнюю одежду, чтобы освободить ее от табачного запаха. Чистите зубы не менее двух раз в день и обратите внимание, как по прошествии несколько дней после отказа от </a:t>
            </a:r>
            <a:r>
              <a:rPr lang="ru-RU" sz="1800" dirty="0" smtClean="0">
                <a:latin typeface="Times New Roman" panose="02020603050405020304" pitchFamily="18" charset="0"/>
                <a:cs typeface="Times New Roman" panose="02020603050405020304" pitchFamily="18" charset="0"/>
              </a:rPr>
              <a:t>курения</a:t>
            </a:r>
          </a:p>
          <a:p>
            <a:pPr marL="0" indent="0">
              <a:buNone/>
            </a:pPr>
            <a:r>
              <a:rPr lang="ru-RU" sz="1800" dirty="0" smtClean="0">
                <a:latin typeface="Times New Roman" panose="02020603050405020304" pitchFamily="18" charset="0"/>
                <a:cs typeface="Times New Roman" panose="02020603050405020304" pitchFamily="18" charset="0"/>
              </a:rPr>
              <a:t>ваши </a:t>
            </a:r>
            <a:r>
              <a:rPr lang="ru-RU" sz="1800" dirty="0">
                <a:latin typeface="Times New Roman" panose="02020603050405020304" pitchFamily="18" charset="0"/>
                <a:cs typeface="Times New Roman" panose="02020603050405020304" pitchFamily="18" charset="0"/>
              </a:rPr>
              <a:t>зубы очистятся от желтизны.</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По </a:t>
            </a:r>
            <a:r>
              <a:rPr lang="ru-RU" sz="1800" dirty="0">
                <a:latin typeface="Times New Roman" panose="02020603050405020304" pitchFamily="18" charset="0"/>
                <a:cs typeface="Times New Roman" panose="02020603050405020304" pitchFamily="18" charset="0"/>
              </a:rPr>
              <a:t>возможности избегайте общения с курильщиками, в особенности в ситуациях, когда они курят или могут закурить (хотя бы в течение первого месяца отказа от курения).</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Увеличьте </a:t>
            </a:r>
            <a:r>
              <a:rPr lang="ru-RU" sz="1800" dirty="0">
                <a:latin typeface="Times New Roman" panose="02020603050405020304" pitchFamily="18" charset="0"/>
                <a:cs typeface="Times New Roman" panose="02020603050405020304" pitchFamily="18" charset="0"/>
              </a:rPr>
              <a:t>примерно вдвое количество потребляемой жидкости: минеральная вода, сок, некрепкий чай; отвары отхаркивающих трав, это будет способствовать более быстрому выведению токсических веществ из организма.</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30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4373" y="-5499"/>
            <a:ext cx="9144000" cy="6857365"/>
          </a:xfrm>
          <a:prstGeom prst="rect">
            <a:avLst/>
          </a:prstGeom>
        </p:spPr>
      </p:pic>
      <p:sp>
        <p:nvSpPr>
          <p:cNvPr id="4" name="Заголовок 3"/>
          <p:cNvSpPr>
            <a:spLocks noGrp="1"/>
          </p:cNvSpPr>
          <p:nvPr>
            <p:ph type="title"/>
          </p:nvPr>
        </p:nvSpPr>
        <p:spPr>
          <a:xfrm>
            <a:off x="457200" y="274638"/>
            <a:ext cx="8229600" cy="634082"/>
          </a:xfrm>
        </p:spPr>
        <p:txBody>
          <a:bodyPr/>
          <a:lstStyle/>
          <a:p>
            <a:r>
              <a:rPr lang="ru-RU" sz="3200" dirty="0" smtClean="0">
                <a:latin typeface="Times New Roman" panose="02020603050405020304" pitchFamily="18" charset="0"/>
                <a:cs typeface="Times New Roman" panose="02020603050405020304" pitchFamily="18" charset="0"/>
              </a:rPr>
              <a:t>Практические советы</a:t>
            </a:r>
            <a:endParaRPr lang="ru-RU" sz="3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57200" y="1484784"/>
            <a:ext cx="8229600" cy="4525963"/>
          </a:xfrm>
        </p:spPr>
        <p:txBody>
          <a:bodyPr/>
          <a:lstStyle/>
          <a:p>
            <a:pPr marL="0" indent="0" algn="just">
              <a:buNone/>
            </a:pPr>
            <a:r>
              <a:rPr lang="ru-RU" sz="1800" dirty="0" smtClean="0"/>
              <a:t>	</a:t>
            </a:r>
            <a:r>
              <a:rPr lang="ru-RU" sz="1800" b="1" dirty="0">
                <a:latin typeface="Times New Roman" panose="02020603050405020304" pitchFamily="18" charset="0"/>
                <a:cs typeface="Times New Roman" panose="02020603050405020304" pitchFamily="18" charset="0"/>
              </a:rPr>
              <a:t>В ситуациях, когда возникает желание закурить.</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Встаньте, начните двигаться, займитесь чем-нибудь, позвоните кому-нибудь по телефону, измените обстановку. Посмотрите на часы в момент появления желания закурить, и вы увидите, что надо удержать себя всего несколько минут, после чего желание слабеет или проходит вовсе.</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Используйте </a:t>
            </a:r>
            <a:r>
              <a:rPr lang="ru-RU" sz="1800" dirty="0">
                <a:latin typeface="Times New Roman" panose="02020603050405020304" pitchFamily="18" charset="0"/>
                <a:cs typeface="Times New Roman" panose="02020603050405020304" pitchFamily="18" charset="0"/>
              </a:rPr>
              <a:t>технику релаксации. Сделайте медленный и глубокий вдох, считая до 5, так же медленно на счет 5 выдохните. Повторите 5 раз. Сделайте 5 глубоких вдохов и выдохов. На последнем вдохе задержите дыхание и зажгите спичку. Задерживайте дыхание, пока она горит, а затем загасите ее медленным выдохом и вдавите спичку в пепельницу, как сигарету.</a:t>
            </a:r>
            <a:endParaRPr lang="ru-RU" sz="1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653136"/>
            <a:ext cx="6768752" cy="2125626"/>
          </a:xfrm>
          <a:prstGeom prst="rect">
            <a:avLst/>
          </a:prstGeom>
        </p:spPr>
      </p:pic>
    </p:spTree>
    <p:extLst>
      <p:ext uri="{BB962C8B-B14F-4D97-AF65-F5344CB8AC3E}">
        <p14:creationId xmlns:p14="http://schemas.microsoft.com/office/powerpoint/2010/main" val="45006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4373" y="-5499"/>
            <a:ext cx="9144000" cy="6857365"/>
          </a:xfrm>
          <a:prstGeom prst="rect">
            <a:avLst/>
          </a:prstGeom>
        </p:spPr>
      </p:pic>
      <p:sp>
        <p:nvSpPr>
          <p:cNvPr id="4" name="Заголовок 3"/>
          <p:cNvSpPr>
            <a:spLocks noGrp="1"/>
          </p:cNvSpPr>
          <p:nvPr>
            <p:ph type="title"/>
          </p:nvPr>
        </p:nvSpPr>
        <p:spPr/>
        <p:txBody>
          <a:bodyPr/>
          <a:lstStyle/>
          <a:p>
            <a:pPr defTabSz="266700"/>
            <a:r>
              <a:rPr lang="ru-RU" sz="3200" dirty="0">
                <a:latin typeface="Times New Roman" panose="02020603050405020304"/>
                <a:ea typeface="Times New Roman" panose="02020603050405020304"/>
              </a:rPr>
              <a:t>Алкоголь</a:t>
            </a:r>
            <a:endParaRPr lang="ru-RU" sz="3200" dirty="0">
              <a:latin typeface="Times New Roman" panose="02020603050405020304"/>
              <a:ea typeface="Times New Roman" panose="02020603050405020304"/>
            </a:endParaRPr>
          </a:p>
        </p:txBody>
      </p:sp>
      <p:sp>
        <p:nvSpPr>
          <p:cNvPr id="5" name="Объект 4"/>
          <p:cNvSpPr>
            <a:spLocks noGrp="1"/>
          </p:cNvSpPr>
          <p:nvPr>
            <p:ph idx="1"/>
          </p:nvPr>
        </p:nvSpPr>
        <p:spPr/>
        <p:txBody>
          <a:bodyPr/>
          <a:lstStyle/>
          <a:p>
            <a:pPr marL="0" indent="0" algn="just">
              <a:buNone/>
            </a:pPr>
            <a:r>
              <a:rPr lang="ru-RU" sz="1800" dirty="0" smtClean="0"/>
              <a:t>	</a:t>
            </a:r>
            <a:r>
              <a:rPr lang="ru-RU" sz="1800" dirty="0">
                <a:latin typeface="Times New Roman" panose="02020603050405020304" pitchFamily="18" charset="0"/>
                <a:cs typeface="Times New Roman" panose="02020603050405020304" pitchFamily="18" charset="0"/>
              </a:rPr>
              <a:t>Алкоголь или алкогольные напитки содержат этанол – </a:t>
            </a:r>
            <a:r>
              <a:rPr lang="ru-RU" sz="1800" dirty="0" err="1">
                <a:latin typeface="Times New Roman" panose="02020603050405020304" pitchFamily="18" charset="0"/>
                <a:cs typeface="Times New Roman" panose="02020603050405020304" pitchFamily="18" charset="0"/>
              </a:rPr>
              <a:t>психоактивное</a:t>
            </a:r>
            <a:r>
              <a:rPr lang="ru-RU" sz="1800" dirty="0">
                <a:latin typeface="Times New Roman" panose="02020603050405020304" pitchFamily="18" charset="0"/>
                <a:cs typeface="Times New Roman" panose="02020603050405020304" pitchFamily="18" charset="0"/>
              </a:rPr>
              <a:t> и токсичное вещество, способное вызвать зависимость.</a:t>
            </a:r>
          </a:p>
          <a:p>
            <a:pPr marL="0" indent="0" algn="just">
              <a:buNone/>
            </a:pPr>
            <a:r>
              <a:rPr lang="ru-RU" sz="1800" dirty="0" smtClean="0">
                <a:latin typeface="Times New Roman" panose="02020603050405020304" pitchFamily="18" charset="0"/>
                <a:cs typeface="Times New Roman" panose="02020603050405020304" pitchFamily="18" charset="0"/>
              </a:rPr>
              <a:t>	В </a:t>
            </a:r>
            <a:r>
              <a:rPr lang="ru-RU" sz="1800" dirty="0">
                <a:latin typeface="Times New Roman" panose="02020603050405020304" pitchFamily="18" charset="0"/>
                <a:cs typeface="Times New Roman" panose="02020603050405020304" pitchFamily="18" charset="0"/>
              </a:rPr>
              <a:t>2019 г. во всем мире от употребления алкоголя умерло порядка 2,6 миллиона человек. Из них 1,6 миллиона случаев смерти были связаны с неинфекционными заболеваниями, 700 000 случаев - с травмами и 300 000 случаев - с инфекционными заболеваниями.</a:t>
            </a:r>
          </a:p>
          <a:p>
            <a:pPr marL="0" indent="0" algn="just">
              <a:buNone/>
            </a:pPr>
            <a:r>
              <a:rPr lang="ru-RU" sz="1800" dirty="0" smtClean="0">
                <a:latin typeface="Times New Roman" panose="02020603050405020304" pitchFamily="18" charset="0"/>
                <a:cs typeface="Times New Roman" panose="02020603050405020304" pitchFamily="18" charset="0"/>
              </a:rPr>
              <a:t>	Показатель </a:t>
            </a:r>
            <a:r>
              <a:rPr lang="ru-RU" sz="1800" dirty="0">
                <a:latin typeface="Times New Roman" panose="02020603050405020304" pitchFamily="18" charset="0"/>
                <a:cs typeface="Times New Roman" panose="02020603050405020304" pitchFamily="18" charset="0"/>
              </a:rPr>
              <a:t>смертности, связанной с алкоголем, был наиболее высоким среди мужчин: в 2019 г. он составил 2 миллиона случаев смерти по сравнению с 600 000 случаев смерти среди женщин.</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050615"/>
            <a:ext cx="2380481" cy="2438400"/>
          </a:xfrm>
          <a:prstGeom prst="rect">
            <a:avLst/>
          </a:prstGeom>
        </p:spPr>
      </p:pic>
    </p:spTree>
    <p:extLst>
      <p:ext uri="{BB962C8B-B14F-4D97-AF65-F5344CB8AC3E}">
        <p14:creationId xmlns:p14="http://schemas.microsoft.com/office/powerpoint/2010/main" val="112287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4373" y="-5499"/>
            <a:ext cx="9144000" cy="6857365"/>
          </a:xfrm>
          <a:prstGeom prst="rect">
            <a:avLst/>
          </a:prstGeom>
        </p:spPr>
      </p:pic>
      <p:sp>
        <p:nvSpPr>
          <p:cNvPr id="4" name="Заголовок 3"/>
          <p:cNvSpPr>
            <a:spLocks noGrp="1"/>
          </p:cNvSpPr>
          <p:nvPr>
            <p:ph type="title"/>
          </p:nvPr>
        </p:nvSpPr>
        <p:spPr/>
        <p:txBody>
          <a:bodyPr/>
          <a:lstStyle/>
          <a:p>
            <a:pPr defTabSz="266700"/>
            <a:r>
              <a:rPr lang="ru-RU" sz="3200" dirty="0">
                <a:latin typeface="Times New Roman" panose="02020603050405020304"/>
                <a:ea typeface="Times New Roman" panose="02020603050405020304"/>
              </a:rPr>
              <a:t>Алкоголь</a:t>
            </a:r>
            <a:endParaRPr lang="ru-RU" sz="3200" dirty="0">
              <a:latin typeface="Times New Roman" panose="02020603050405020304"/>
              <a:ea typeface="Times New Roman" panose="02020603050405020304"/>
            </a:endParaRPr>
          </a:p>
        </p:txBody>
      </p:sp>
      <p:sp>
        <p:nvSpPr>
          <p:cNvPr id="5" name="Объект 4"/>
          <p:cNvSpPr>
            <a:spLocks noGrp="1"/>
          </p:cNvSpPr>
          <p:nvPr>
            <p:ph idx="1"/>
          </p:nvPr>
        </p:nvSpPr>
        <p:spPr>
          <a:xfrm>
            <a:off x="490010" y="1417638"/>
            <a:ext cx="8229600" cy="4525963"/>
          </a:xfrm>
        </p:spPr>
        <p:txBody>
          <a:bodyPr/>
          <a:lstStyle/>
          <a:p>
            <a:pPr marL="0" indent="0" algn="just">
              <a:buNone/>
            </a:pPr>
            <a:r>
              <a:rPr lang="ru-RU" sz="1800" dirty="0" smtClean="0"/>
              <a:t>	</a:t>
            </a:r>
            <a:r>
              <a:rPr lang="ru-RU" sz="1800" dirty="0">
                <a:latin typeface="Times New Roman" panose="02020603050405020304" pitchFamily="18" charset="0"/>
                <a:cs typeface="Times New Roman" panose="02020603050405020304" pitchFamily="18" charset="0"/>
              </a:rPr>
              <a:t>Согласно оценкам, 400 миллионов человек (или 7% населения мира в возрасте 15 лет и старше) страдают расстройствами, вызванными употреблением алкоголя. Из них 209 миллионов человек (3,7% взрослого населения мира) страдают алкогольной зависимостью.</a:t>
            </a:r>
          </a:p>
          <a:p>
            <a:pPr marL="0" indent="0" algn="just">
              <a:buNone/>
            </a:pPr>
            <a:r>
              <a:rPr lang="ru-RU" sz="1800" dirty="0" smtClean="0">
                <a:latin typeface="Times New Roman" panose="02020603050405020304" pitchFamily="18" charset="0"/>
                <a:cs typeface="Times New Roman" panose="02020603050405020304" pitchFamily="18" charset="0"/>
              </a:rPr>
              <a:t>	Хотя </a:t>
            </a:r>
            <a:r>
              <a:rPr lang="ru-RU" sz="1800" dirty="0">
                <a:latin typeface="Times New Roman" panose="02020603050405020304" pitchFamily="18" charset="0"/>
                <a:cs typeface="Times New Roman" panose="02020603050405020304" pitchFamily="18" charset="0"/>
              </a:rPr>
              <a:t>употребление алкоголя даже в небольших количествах может представлять опасность для здоровья, наибольший вред здоровью алкоголь наносит при эпизодическом или регулярном злоупотреблении алкогольными напитками.</a:t>
            </a:r>
          </a:p>
          <a:p>
            <a:pPr marL="0" indent="0" algn="just">
              <a:buNone/>
            </a:pPr>
            <a:r>
              <a:rPr lang="ru-RU" sz="1800" dirty="0" smtClean="0">
                <a:latin typeface="Times New Roman" panose="02020603050405020304" pitchFamily="18" charset="0"/>
                <a:cs typeface="Times New Roman" panose="02020603050405020304" pitchFamily="18" charset="0"/>
              </a:rPr>
              <a:t>	Эффективные </a:t>
            </a:r>
            <a:r>
              <a:rPr lang="ru-RU" sz="1800" dirty="0">
                <a:latin typeface="Times New Roman" panose="02020603050405020304" pitchFamily="18" charset="0"/>
                <a:cs typeface="Times New Roman" panose="02020603050405020304" pitchFamily="18" charset="0"/>
              </a:rPr>
              <a:t>меры по борьбе с алкоголем существуют и должны применяться в более широких масштабах, но при этом людям следует знать о рисках, связанных с употреблением алкоголя, и самостоятельно защищаться от его вредного воздействия.</a:t>
            </a:r>
          </a:p>
        </p:txBody>
      </p:sp>
    </p:spTree>
    <p:extLst>
      <p:ext uri="{BB962C8B-B14F-4D97-AF65-F5344CB8AC3E}">
        <p14:creationId xmlns:p14="http://schemas.microsoft.com/office/powerpoint/2010/main" val="157428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marL="0" indent="0" algn="ctr" defTabSz="266700">
              <a:spcBef>
                <a:spcPct val="0"/>
              </a:spcBef>
              <a:spcAft>
                <a:spcPct val="0"/>
              </a:spcAft>
            </a:pPr>
            <a:r>
              <a:rPr lang="ru-RU" sz="3200" dirty="0" smtClean="0">
                <a:latin typeface="Times New Roman" panose="02020603050405020304"/>
                <a:ea typeface="Times New Roman" panose="02020603050405020304"/>
              </a:rPr>
              <a:t>Алкоголь</a:t>
            </a:r>
            <a:endParaRPr sz="3200" dirty="0">
              <a:latin typeface="Times New Roman" panose="02020603050405020304"/>
              <a:ea typeface="Times New Roman" panose="02020603050405020304"/>
            </a:endParaRPr>
          </a:p>
        </p:txBody>
      </p:sp>
      <p:sp>
        <p:nvSpPr>
          <p:cNvPr id="3" name="Текстовое поле 2"/>
          <p:cNvSpPr txBox="1"/>
          <p:nvPr/>
        </p:nvSpPr>
        <p:spPr>
          <a:xfrm>
            <a:off x="577532" y="1556792"/>
            <a:ext cx="7988935" cy="3416320"/>
          </a:xfrm>
          <a:prstGeom prst="rect">
            <a:avLst/>
          </a:prstGeom>
        </p:spPr>
        <p:txBody>
          <a:bodyPr wrap="square">
            <a:spAutoFit/>
          </a:bodyPr>
          <a:lstStyle/>
          <a:p>
            <a:pPr marL="0" indent="0" algn="just" defTabSz="266700">
              <a:spcBef>
                <a:spcPct val="0"/>
              </a:spcBef>
              <a:spcAft>
                <a:spcPct val="0"/>
              </a:spcAft>
            </a:pPr>
            <a:r>
              <a:rPr b="1" dirty="0" err="1">
                <a:latin typeface="Times New Roman" panose="02020603050405020304"/>
                <a:ea typeface="Times New Roman" panose="02020603050405020304"/>
              </a:rPr>
              <a:t>Краткосрочные</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риски</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связанные</a:t>
            </a:r>
            <a:r>
              <a:rPr b="1" dirty="0">
                <a:latin typeface="Times New Roman" panose="02020603050405020304"/>
                <a:ea typeface="Times New Roman" panose="02020603050405020304"/>
              </a:rPr>
              <a:t> с </a:t>
            </a:r>
            <a:r>
              <a:rPr b="1" dirty="0" err="1">
                <a:latin typeface="Times New Roman" panose="02020603050405020304"/>
                <a:ea typeface="Times New Roman" panose="02020603050405020304"/>
              </a:rPr>
              <a:t>потреблением</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алкоголя</a:t>
            </a:r>
            <a:r>
              <a:rPr lang="ru-RU" b="1" dirty="0">
                <a:latin typeface="Times New Roman" panose="02020603050405020304"/>
                <a:ea typeface="Times New Roman" panose="02020603050405020304"/>
              </a:rPr>
              <a:t>:</a:t>
            </a:r>
            <a:r>
              <a:rPr b="1" dirty="0">
                <a:latin typeface="Times New Roman" panose="02020603050405020304"/>
                <a:ea typeface="Times New Roman" panose="02020603050405020304"/>
              </a:rPr>
              <a:t> </a:t>
            </a:r>
            <a:endParaRPr lang="ru-RU" b="1" dirty="0" smtClean="0">
              <a:latin typeface="Times New Roman" panose="02020603050405020304"/>
              <a:ea typeface="Times New Roman" panose="02020603050405020304"/>
            </a:endParaRPr>
          </a:p>
          <a:p>
            <a:pPr marL="0" indent="0" algn="just" defTabSz="266700">
              <a:spcBef>
                <a:spcPct val="0"/>
              </a:spcBef>
              <a:spcAft>
                <a:spcPct val="0"/>
              </a:spcAft>
            </a:pPr>
            <a:endParaRPr b="1" dirty="0">
              <a:latin typeface="Times New Roman" panose="02020603050405020304"/>
              <a:ea typeface="Times New Roman" panose="02020603050405020304"/>
            </a:endParaRPr>
          </a:p>
          <a:p>
            <a:pPr marL="0" indent="0" algn="just" defTabSz="266700">
              <a:spcBef>
                <a:spcPct val="0"/>
              </a:spcBef>
              <a:spcAft>
                <a:spcPct val="0"/>
              </a:spcAft>
            </a:pP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травмы</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автомобильные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аварии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падения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утопления</a:t>
            </a:r>
            <a:r>
              <a:rPr dirty="0">
                <a:latin typeface="Times New Roman" panose="02020603050405020304"/>
                <a:ea typeface="Times New Roman" panose="02020603050405020304"/>
              </a:rPr>
              <a:t> и </a:t>
            </a:r>
            <a:r>
              <a:rPr dirty="0" err="1">
                <a:latin typeface="Times New Roman" panose="02020603050405020304"/>
                <a:ea typeface="Times New Roman" panose="02020603050405020304"/>
              </a:rPr>
              <a:t>ожоги</a:t>
            </a:r>
            <a:r>
              <a:rPr dirty="0">
                <a:latin typeface="Times New Roman" panose="02020603050405020304"/>
                <a:ea typeface="Times New Roman" panose="02020603050405020304"/>
              </a:rPr>
              <a:t>; </a:t>
            </a:r>
          </a:p>
          <a:p>
            <a:pPr marL="0" indent="0" algn="just" defTabSz="266700">
              <a:spcBef>
                <a:spcPct val="0"/>
              </a:spcBef>
              <a:spcAft>
                <a:spcPct val="0"/>
              </a:spcAft>
            </a:pP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насилие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включая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убийства</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самоубийства</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сексуальное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насилие</a:t>
            </a:r>
            <a:r>
              <a:rPr dirty="0">
                <a:latin typeface="Times New Roman" panose="02020603050405020304"/>
                <a:ea typeface="Times New Roman" panose="02020603050405020304"/>
              </a:rPr>
              <a:t> и </a:t>
            </a:r>
            <a:r>
              <a:rPr dirty="0" err="1">
                <a:latin typeface="Times New Roman" panose="02020603050405020304"/>
                <a:ea typeface="Times New Roman" panose="02020603050405020304"/>
              </a:rPr>
              <a:t>насилие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со</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стороны</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партнера</a:t>
            </a:r>
            <a:r>
              <a:rPr dirty="0">
                <a:latin typeface="Times New Roman" panose="02020603050405020304"/>
                <a:ea typeface="Times New Roman" panose="02020603050405020304"/>
              </a:rPr>
              <a:t>; </a:t>
            </a:r>
          </a:p>
          <a:p>
            <a:pPr marL="0" indent="0" algn="just" defTabSz="266700">
              <a:spcBef>
                <a:spcPct val="0"/>
              </a:spcBef>
              <a:spcAft>
                <a:spcPct val="0"/>
              </a:spcAft>
            </a:pP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алкогольные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отравления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вызванные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высоким</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уровнем</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алкоголя</a:t>
            </a:r>
            <a:r>
              <a:rPr dirty="0">
                <a:latin typeface="Times New Roman" panose="02020603050405020304"/>
                <a:ea typeface="Times New Roman" panose="02020603050405020304"/>
              </a:rPr>
              <a:t> в </a:t>
            </a:r>
            <a:r>
              <a:rPr dirty="0" err="1">
                <a:latin typeface="Times New Roman" panose="02020603050405020304"/>
                <a:ea typeface="Times New Roman" panose="02020603050405020304"/>
              </a:rPr>
              <a:t>крови</a:t>
            </a:r>
            <a:r>
              <a:rPr dirty="0">
                <a:latin typeface="Times New Roman" panose="02020603050405020304"/>
                <a:ea typeface="Times New Roman" panose="02020603050405020304"/>
              </a:rPr>
              <a:t>; </a:t>
            </a:r>
          </a:p>
          <a:p>
            <a:pPr marL="0" indent="0" algn="just" defTabSz="266700">
              <a:spcBef>
                <a:spcPct val="0"/>
              </a:spcBef>
              <a:spcAft>
                <a:spcPct val="0"/>
              </a:spcAft>
            </a:pP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рискованное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сексуальное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поведение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включая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незащищенный</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секс</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или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секс</a:t>
            </a:r>
            <a:r>
              <a:rPr dirty="0">
                <a:latin typeface="Times New Roman" panose="02020603050405020304"/>
                <a:ea typeface="Times New Roman" panose="02020603050405020304"/>
              </a:rPr>
              <a:t> с  </a:t>
            </a:r>
            <a:r>
              <a:rPr dirty="0" err="1">
                <a:latin typeface="Times New Roman" panose="02020603050405020304"/>
                <a:ea typeface="Times New Roman" panose="02020603050405020304"/>
              </a:rPr>
              <a:t>несколькими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партнерами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такое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поведение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может</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привести</a:t>
            </a:r>
            <a:r>
              <a:rPr dirty="0">
                <a:latin typeface="Times New Roman" panose="02020603050405020304"/>
                <a:ea typeface="Times New Roman" panose="02020603050405020304"/>
              </a:rPr>
              <a:t> к </a:t>
            </a:r>
            <a:r>
              <a:rPr dirty="0" err="1">
                <a:latin typeface="Times New Roman" panose="02020603050405020304"/>
                <a:ea typeface="Times New Roman" panose="02020603050405020304"/>
              </a:rPr>
              <a:t>нежелательной</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беременности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или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заболеваниям</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передающимся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половым</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путем</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включая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вирус</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иммунодефицита</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человека</a:t>
            </a:r>
            <a:r>
              <a:rPr dirty="0">
                <a:latin typeface="Times New Roman" panose="02020603050405020304"/>
                <a:ea typeface="Times New Roman" panose="02020603050405020304"/>
              </a:rPr>
              <a:t> (ВИЧ); </a:t>
            </a:r>
          </a:p>
          <a:p>
            <a:pPr marL="0" indent="0" algn="just" defTabSz="266700">
              <a:spcBef>
                <a:spcPct val="0"/>
              </a:spcBef>
              <a:spcAft>
                <a:spcPct val="0"/>
              </a:spcAft>
            </a:pP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выкидыши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мертворождение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или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расстройства</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алкогольного</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спектра</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плода</a:t>
            </a:r>
            <a:r>
              <a:rPr dirty="0">
                <a:latin typeface="Times New Roman" panose="02020603050405020304"/>
                <a:ea typeface="Times New Roman" panose="02020603050405020304"/>
              </a:rPr>
              <a:t> (FASDs) </a:t>
            </a:r>
            <a:r>
              <a:rPr dirty="0" err="1">
                <a:latin typeface="Times New Roman" panose="02020603050405020304"/>
                <a:ea typeface="Times New Roman" panose="02020603050405020304"/>
              </a:rPr>
              <a:t>среди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беременных</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женщин</a:t>
            </a:r>
            <a:r>
              <a:rPr dirty="0">
                <a:latin typeface="Times New Roman" panose="02020603050405020304"/>
                <a:ea typeface="Times New Roman" panose="02020603050405020304"/>
              </a:rPr>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822766"/>
            <a:ext cx="2647950" cy="1724025"/>
          </a:xfrm>
          <a:prstGeom prst="rect">
            <a:avLst/>
          </a:prstGeom>
        </p:spPr>
      </p:pic>
    </p:spTree>
    <p:extLst>
      <p:ext uri="{BB962C8B-B14F-4D97-AF65-F5344CB8AC3E}">
        <p14:creationId xmlns:p14="http://schemas.microsoft.com/office/powerpoint/2010/main" val="19572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marL="0" indent="0" algn="ctr" defTabSz="266700">
              <a:spcBef>
                <a:spcPct val="0"/>
              </a:spcBef>
              <a:spcAft>
                <a:spcPct val="0"/>
              </a:spcAft>
            </a:pPr>
            <a:r>
              <a:rPr lang="ru-RU" sz="3200" dirty="0" smtClean="0">
                <a:latin typeface="Times New Roman" panose="02020603050405020304"/>
                <a:ea typeface="Times New Roman" panose="02020603050405020304"/>
              </a:rPr>
              <a:t>Практические советы</a:t>
            </a:r>
            <a:endParaRPr sz="3200" dirty="0">
              <a:latin typeface="Times New Roman" panose="02020603050405020304"/>
              <a:ea typeface="Times New Roman" panose="02020603050405020304"/>
            </a:endParaRPr>
          </a:p>
        </p:txBody>
      </p:sp>
      <p:sp>
        <p:nvSpPr>
          <p:cNvPr id="4" name="Прямоугольник 3"/>
          <p:cNvSpPr/>
          <p:nvPr/>
        </p:nvSpPr>
        <p:spPr>
          <a:xfrm>
            <a:off x="627997" y="1196752"/>
            <a:ext cx="7776863" cy="2800767"/>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Если </a:t>
            </a:r>
            <a:r>
              <a:rPr lang="ru-RU" sz="1600" dirty="0">
                <a:latin typeface="Times New Roman" panose="02020603050405020304" pitchFamily="18" charset="0"/>
                <a:cs typeface="Times New Roman" panose="02020603050405020304" pitchFamily="18" charset="0"/>
              </a:rPr>
              <a:t>говорить о стадиях развития алкоголизма, то бросить пить навсегда реально на его первой стадии, когда сформировалась только психологическая зависимость от алкоголя. На второй стадии проблема усугубляется и усложняется встраиванием этилового спирта в метаболические процессы с формированием физической зависимости. Бросить пить алкоголь самому больному на этом этапе возможно, но чрезвычайно трудно. На третьей заключительной фазе алкоголизма вопрос, как бросить пить алкоголь самостоятельно, перед больным даже не стоит. Он уже не способен адекватно оценивать ситуацию, тяга к спиртному становится непреодолимой, имеет физиологическую природу и осложняется развитием целого ряда психических, неврологических и соматических расстройств. В этом случае придется прибегнуть к </a:t>
            </a:r>
            <a:r>
              <a:rPr lang="ru-RU" sz="1600" dirty="0" smtClean="0">
                <a:latin typeface="Times New Roman" panose="02020603050405020304" pitchFamily="18" charset="0"/>
                <a:cs typeface="Times New Roman" panose="02020603050405020304" pitchFamily="18" charset="0"/>
              </a:rPr>
              <a:t>принудительному лечению.</a:t>
            </a: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933056"/>
            <a:ext cx="2246958" cy="2221711"/>
          </a:xfrm>
          <a:prstGeom prst="rect">
            <a:avLst/>
          </a:prstGeom>
        </p:spPr>
      </p:pic>
    </p:spTree>
    <p:extLst>
      <p:ext uri="{BB962C8B-B14F-4D97-AF65-F5344CB8AC3E}">
        <p14:creationId xmlns:p14="http://schemas.microsoft.com/office/powerpoint/2010/main" val="316264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marL="0" indent="0" algn="ctr" defTabSz="266700">
              <a:spcBef>
                <a:spcPct val="0"/>
              </a:spcBef>
              <a:spcAft>
                <a:spcPct val="0"/>
              </a:spcAft>
            </a:pPr>
            <a:r>
              <a:rPr lang="ru-RU" sz="3200" dirty="0" smtClean="0">
                <a:latin typeface="Times New Roman" panose="02020603050405020304"/>
                <a:ea typeface="Times New Roman" panose="02020603050405020304"/>
              </a:rPr>
              <a:t>Практические советы</a:t>
            </a:r>
            <a:endParaRPr sz="3200" dirty="0">
              <a:latin typeface="Times New Roman" panose="02020603050405020304"/>
              <a:ea typeface="Times New Roman" panose="02020603050405020304"/>
            </a:endParaRPr>
          </a:p>
        </p:txBody>
      </p:sp>
      <p:sp>
        <p:nvSpPr>
          <p:cNvPr id="4" name="Прямоугольник 3"/>
          <p:cNvSpPr/>
          <p:nvPr/>
        </p:nvSpPr>
        <p:spPr>
          <a:xfrm>
            <a:off x="627997" y="1196752"/>
            <a:ext cx="7776863" cy="5016758"/>
          </a:xfrm>
          <a:prstGeom prst="rect">
            <a:avLst/>
          </a:prstGeom>
        </p:spPr>
        <p:txBody>
          <a:bodyPr wrap="square">
            <a:spAutoFit/>
          </a:bodyPr>
          <a:lstStyle/>
          <a:p>
            <a:pPr indent="457200" algn="just"/>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Таким образом, важно не игнорировать первые признаки развития зависимости от спиртного, проанализировать ситуацию и нацелить себя на преодоление тяги к алкоголю. Насторожить человека должны такие моменты:</a:t>
            </a:r>
          </a:p>
          <a:p>
            <a:pPr marL="0" lvl="1" indent="4572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Смена эпизодического употребления спиртного на регулярное. Если </a:t>
            </a:r>
            <a:r>
              <a:rPr lang="ru-RU" sz="1600" dirty="0" smtClean="0">
                <a:latin typeface="Times New Roman" panose="02020603050405020304" pitchFamily="18" charset="0"/>
                <a:cs typeface="Times New Roman" panose="02020603050405020304" pitchFamily="18" charset="0"/>
              </a:rPr>
              <a:t>раньше вы </a:t>
            </a:r>
            <a:r>
              <a:rPr lang="ru-RU" sz="1600" dirty="0">
                <a:latin typeface="Times New Roman" panose="02020603050405020304" pitchFamily="18" charset="0"/>
                <a:cs typeface="Times New Roman" panose="02020603050405020304" pitchFamily="18" charset="0"/>
              </a:rPr>
              <a:t>выпивали только по праздникам и не чаще 1 раза в неделю, а сейчас регулярно выпиваете в «теплой» компании каждую пятницу после окончания рабочей недели – следует задуматься и попытаться прекратить эту опасную традицию. Безобидные пятничные алкогольные посиделки вскоре могут продолжиться субботними возлияниями, воскресным похмельем и развитием </a:t>
            </a:r>
            <a:r>
              <a:rPr lang="ru-RU" sz="1600" dirty="0" smtClean="0">
                <a:latin typeface="Times New Roman" panose="02020603050405020304" pitchFamily="18" charset="0"/>
                <a:cs typeface="Times New Roman" panose="02020603050405020304" pitchFamily="18" charset="0"/>
              </a:rPr>
              <a:t>алкоголизма выходного дня. </a:t>
            </a:r>
            <a:r>
              <a:rPr lang="ru-RU" sz="1600" dirty="0">
                <a:latin typeface="Times New Roman" panose="02020603050405020304" pitchFamily="18" charset="0"/>
                <a:cs typeface="Times New Roman" panose="02020603050405020304" pitchFamily="18" charset="0"/>
              </a:rPr>
              <a:t>А это уже прямой путь к интенсивной алкоголизации организма со всеми вытекающими отсюда негативными последствиями для психического и физического здоровья, возникновения проблем с близкими и </a:t>
            </a:r>
            <a:r>
              <a:rPr lang="ru-RU" sz="1600" dirty="0" smtClean="0">
                <a:latin typeface="Times New Roman" panose="02020603050405020304" pitchFamily="18" charset="0"/>
                <a:cs typeface="Times New Roman" panose="02020603050405020304" pitchFamily="18" charset="0"/>
              </a:rPr>
              <a:t>работой.</a:t>
            </a:r>
          </a:p>
          <a:p>
            <a:pPr marL="0" lvl="1" indent="45720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Увеличение </a:t>
            </a:r>
            <a:r>
              <a:rPr lang="ru-RU" sz="1600" dirty="0">
                <a:latin typeface="Times New Roman" panose="02020603050405020304" pitchFamily="18" charset="0"/>
                <a:cs typeface="Times New Roman" panose="02020603050405020304" pitchFamily="18" charset="0"/>
              </a:rPr>
              <a:t>объема выпиваемого алкоголя и сложность его контроля. Отсутствие чувства меры не позволяет человеку вовремя бросить пить алкоголь и становится причиной тяжелого алкогольного </a:t>
            </a:r>
            <a:r>
              <a:rPr lang="ru-RU" sz="1600" dirty="0" smtClean="0">
                <a:latin typeface="Times New Roman" panose="02020603050405020304" pitchFamily="18" charset="0"/>
                <a:cs typeface="Times New Roman" panose="02020603050405020304" pitchFamily="18" charset="0"/>
              </a:rPr>
              <a:t>опьянения.</a:t>
            </a:r>
          </a:p>
          <a:p>
            <a:pPr marL="0" lvl="1" indent="45720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Смена </a:t>
            </a:r>
            <a:r>
              <a:rPr lang="ru-RU" sz="1600" dirty="0">
                <a:latin typeface="Times New Roman" panose="02020603050405020304" pitchFamily="18" charset="0"/>
                <a:cs typeface="Times New Roman" panose="02020603050405020304" pitchFamily="18" charset="0"/>
              </a:rPr>
              <a:t>круга общения и досуга. Старые друзья становятся неинтересными, зависимый предпочитает общество пьющих приятелей, прежние увлечения сменяются поисками способов удовлетворения более привлекательного спиртного хобби.</a:t>
            </a:r>
          </a:p>
          <a:p>
            <a:pPr algn="just"/>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9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marL="0" indent="0" algn="ctr" defTabSz="266700">
              <a:spcBef>
                <a:spcPct val="0"/>
              </a:spcBef>
              <a:spcAft>
                <a:spcPct val="0"/>
              </a:spcAft>
            </a:pPr>
            <a:r>
              <a:rPr lang="ru-RU" sz="3200" dirty="0" smtClean="0">
                <a:latin typeface="Times New Roman" panose="02020603050405020304"/>
                <a:ea typeface="Times New Roman" panose="02020603050405020304"/>
              </a:rPr>
              <a:t>Практические советы</a:t>
            </a:r>
            <a:endParaRPr sz="3200" dirty="0">
              <a:latin typeface="Times New Roman" panose="02020603050405020304"/>
              <a:ea typeface="Times New Roman" panose="02020603050405020304"/>
            </a:endParaRPr>
          </a:p>
        </p:txBody>
      </p:sp>
      <p:sp>
        <p:nvSpPr>
          <p:cNvPr id="4" name="Прямоугольник 3"/>
          <p:cNvSpPr/>
          <p:nvPr/>
        </p:nvSpPr>
        <p:spPr>
          <a:xfrm>
            <a:off x="627997" y="1196752"/>
            <a:ext cx="7776863" cy="4278094"/>
          </a:xfrm>
          <a:prstGeom prst="rect">
            <a:avLst/>
          </a:prstGeom>
        </p:spPr>
        <p:txBody>
          <a:bodyPr wrap="square">
            <a:spAutoFit/>
          </a:bodyPr>
          <a:lstStyle/>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Довольно грозным признаком начала перехода 1 стадии алкоголизма во 2-ю является увеличение толерантности к алкоголю, когда для достижения эффекта необходимо все большее количество алкоголя. Проявляется в том, что больной может выпить много спиртного без явного опьянения и последующего похмельного синдрома. Многие даже хвастаются такой своей «суперсилой», не подозревая, что это признак прогрессирования алкогольной </a:t>
            </a:r>
            <a:r>
              <a:rPr lang="ru-RU" sz="1600" dirty="0" smtClean="0">
                <a:latin typeface="Times New Roman" panose="02020603050405020304" pitchFamily="18" charset="0"/>
                <a:cs typeface="Times New Roman" panose="02020603050405020304" pitchFamily="18" charset="0"/>
              </a:rPr>
              <a:t>зависимости.</a:t>
            </a: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Празднование </a:t>
            </a:r>
            <a:r>
              <a:rPr lang="ru-RU" sz="1600" dirty="0">
                <a:latin typeface="Times New Roman" panose="02020603050405020304" pitchFamily="18" charset="0"/>
                <a:cs typeface="Times New Roman" panose="02020603050405020304" pitchFamily="18" charset="0"/>
              </a:rPr>
              <a:t>только с алкоголем и придумывание новых поводов для пьянки. Наиболее типичным является снятия стресса, причин для которого в нашей повседневной жизни более, чем достаточно. Любая праздничная или печальная дата, даже незначительное событие может стать поводом для алкогольного </a:t>
            </a:r>
            <a:r>
              <a:rPr lang="ru-RU" sz="1600" dirty="0" smtClean="0">
                <a:latin typeface="Times New Roman" panose="02020603050405020304" pitchFamily="18" charset="0"/>
                <a:cs typeface="Times New Roman" panose="02020603050405020304" pitchFamily="18" charset="0"/>
              </a:rPr>
              <a:t>отмечания.</a:t>
            </a: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Затруднения </a:t>
            </a:r>
            <a:r>
              <a:rPr lang="ru-RU" sz="1600" dirty="0">
                <a:latin typeface="Times New Roman" panose="02020603050405020304" pitchFamily="18" charset="0"/>
                <a:cs typeface="Times New Roman" panose="02020603050405020304" pitchFamily="18" charset="0"/>
              </a:rPr>
              <a:t>в общении с близкими, друзьями, коллегами по работе. Без привычной дозы спиртного человек становится раздражительным, подозрительным, беспокойным, агрессивным, у него страдает вегетативная нервная система и появляются неадекватные психические реакции на действия и слова окружающих.</a:t>
            </a:r>
          </a:p>
          <a:p>
            <a:pPr algn="just"/>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85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3" name="Заголовок 2"/>
          <p:cNvSpPr>
            <a:spLocks noGrp="1"/>
          </p:cNvSpPr>
          <p:nvPr>
            <p:ph type="ctrTitle"/>
          </p:nvPr>
        </p:nvSpPr>
        <p:spPr>
          <a:xfrm>
            <a:off x="918210" y="1122680"/>
            <a:ext cx="7307580" cy="2387600"/>
          </a:xfrm>
        </p:spPr>
        <p:txBody>
          <a:bodyPr/>
          <a:lstStyle/>
          <a:p>
            <a:r>
              <a:rPr lang="ru-RU" sz="5400" dirty="0"/>
              <a:t>Вредные привычки. </a:t>
            </a:r>
            <a:endParaRPr lang="ru-RU" altLang="ru-RU" sz="5400" dirty="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marL="0" indent="0" algn="ctr" defTabSz="266700">
              <a:spcBef>
                <a:spcPct val="0"/>
              </a:spcBef>
              <a:spcAft>
                <a:spcPct val="0"/>
              </a:spcAft>
            </a:pPr>
            <a:r>
              <a:rPr lang="ru-RU" sz="3200" dirty="0" smtClean="0">
                <a:latin typeface="Times New Roman" panose="02020603050405020304"/>
                <a:ea typeface="Times New Roman" panose="02020603050405020304"/>
              </a:rPr>
              <a:t>Практические советы</a:t>
            </a:r>
            <a:endParaRPr sz="3200" dirty="0">
              <a:latin typeface="Times New Roman" panose="02020603050405020304"/>
              <a:ea typeface="Times New Roman" panose="02020603050405020304"/>
            </a:endParaRPr>
          </a:p>
        </p:txBody>
      </p:sp>
      <p:sp>
        <p:nvSpPr>
          <p:cNvPr id="4" name="Прямоугольник 3"/>
          <p:cNvSpPr/>
          <p:nvPr/>
        </p:nvSpPr>
        <p:spPr>
          <a:xfrm>
            <a:off x="627997" y="1196752"/>
            <a:ext cx="7776863" cy="3046988"/>
          </a:xfrm>
          <a:prstGeom prst="rect">
            <a:avLst/>
          </a:prstGeom>
        </p:spPr>
        <p:txBody>
          <a:bodyPr wrap="square">
            <a:spAutoFit/>
          </a:bodyPr>
          <a:lstStyle/>
          <a:p>
            <a:pPr algn="just">
              <a:buFont typeface="+mj-lt"/>
              <a:buAutoNum type="arabicPeriod"/>
            </a:pPr>
            <a:r>
              <a:rPr lang="ru-RU" sz="1600" dirty="0">
                <a:latin typeface="Times New Roman" panose="02020603050405020304" pitchFamily="18" charset="0"/>
                <a:cs typeface="Times New Roman" panose="02020603050405020304" pitchFamily="18" charset="0"/>
              </a:rPr>
              <a:t>Следует поменять свое окружение. Чаще всего алкоголик находится в окружении таких же алкоголиков. Если у него возникло желание бросить пить - стоит завести знакомства с новыми людьми, непьющими. Это нужно для того, чтобы зависимый не видел, как пьют его друзья и не возникло желание выпить вместе с этой компанией</a:t>
            </a:r>
            <a:r>
              <a:rPr lang="ru-RU" sz="1600" dirty="0" smtClean="0">
                <a:latin typeface="Times New Roman" panose="02020603050405020304" pitchFamily="18" charset="0"/>
                <a:cs typeface="Times New Roman" panose="02020603050405020304" pitchFamily="18" charset="0"/>
              </a:rPr>
              <a:t>.</a:t>
            </a:r>
          </a:p>
          <a:p>
            <a:pPr algn="just">
              <a:buFont typeface="+mj-lt"/>
              <a:buAutoNum type="arabicPeriod"/>
            </a:pPr>
            <a:endParaRPr lang="ru-RU" sz="1600" dirty="0">
              <a:latin typeface="Times New Roman" panose="02020603050405020304" pitchFamily="18" charset="0"/>
              <a:cs typeface="Times New Roman" panose="02020603050405020304" pitchFamily="18" charset="0"/>
            </a:endParaRPr>
          </a:p>
          <a:p>
            <a:pPr algn="just">
              <a:buFont typeface="+mj-lt"/>
              <a:buAutoNum type="arabicPeriod"/>
            </a:pPr>
            <a:r>
              <a:rPr lang="ru-RU" sz="1600" dirty="0">
                <a:latin typeface="Times New Roman" panose="02020603050405020304" pitchFamily="18" charset="0"/>
                <a:cs typeface="Times New Roman" panose="02020603050405020304" pitchFamily="18" charset="0"/>
              </a:rPr>
              <a:t>Нужно обратиться в специализированную клинику. Здесь работают профессионалы, они смогут назначить индивидуальный план лечения, смогут снять </a:t>
            </a:r>
            <a:r>
              <a:rPr lang="ru-RU" sz="1600" dirty="0" smtClean="0">
                <a:latin typeface="Times New Roman" panose="02020603050405020304" pitchFamily="18" charset="0"/>
                <a:cs typeface="Times New Roman" panose="02020603050405020304" pitchFamily="18" charset="0"/>
              </a:rPr>
              <a:t>симптомы абстинентного синдрома. </a:t>
            </a:r>
            <a:r>
              <a:rPr lang="ru-RU" sz="1600" dirty="0">
                <a:latin typeface="Times New Roman" panose="02020603050405020304" pitchFamily="18" charset="0"/>
                <a:cs typeface="Times New Roman" panose="02020603050405020304" pitchFamily="18" charset="0"/>
              </a:rPr>
              <a:t>Врачи проведут </a:t>
            </a:r>
            <a:r>
              <a:rPr lang="ru-RU" sz="1600" dirty="0" err="1">
                <a:latin typeface="Times New Roman" panose="02020603050405020304" pitchFamily="18" charset="0"/>
                <a:cs typeface="Times New Roman" panose="02020603050405020304" pitchFamily="18" charset="0"/>
              </a:rPr>
              <a:t>детоксикацию</a:t>
            </a:r>
            <a:r>
              <a:rPr lang="ru-RU" sz="1600" dirty="0">
                <a:latin typeface="Times New Roman" panose="02020603050405020304" pitchFamily="18" charset="0"/>
                <a:cs typeface="Times New Roman" panose="02020603050405020304" pitchFamily="18" charset="0"/>
              </a:rPr>
              <a:t> организма, психологи помогут справиться с психологической зависимостью</a:t>
            </a:r>
            <a:r>
              <a:rPr lang="ru-RU" sz="1600" dirty="0" smtClean="0">
                <a:latin typeface="Times New Roman" panose="02020603050405020304" pitchFamily="18" charset="0"/>
                <a:cs typeface="Times New Roman" panose="02020603050405020304" pitchFamily="18" charset="0"/>
              </a:rPr>
              <a:t>.</a:t>
            </a:r>
          </a:p>
          <a:p>
            <a:pPr algn="just">
              <a:buFont typeface="+mj-lt"/>
              <a:buAutoNum type="arabicPeriod"/>
            </a:pPr>
            <a:endParaRPr lang="ru-RU" sz="1600" dirty="0">
              <a:latin typeface="Times New Roman" panose="02020603050405020304" pitchFamily="18" charset="0"/>
              <a:cs typeface="Times New Roman" panose="02020603050405020304" pitchFamily="18" charset="0"/>
            </a:endParaRPr>
          </a:p>
          <a:p>
            <a:pPr algn="just">
              <a:buFont typeface="+mj-lt"/>
              <a:buAutoNum type="arabicPeriod"/>
            </a:pPr>
            <a:r>
              <a:rPr lang="ru-RU" sz="1600" dirty="0">
                <a:latin typeface="Times New Roman" panose="02020603050405020304" pitchFamily="18" charset="0"/>
                <a:cs typeface="Times New Roman" panose="02020603050405020304" pitchFamily="18" charset="0"/>
              </a:rPr>
              <a:t>Из квартиры стоит выбросить все алкогольные напитки. Таким образом соблазн выпить сократится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365104"/>
            <a:ext cx="2973710" cy="1869189"/>
          </a:xfrm>
          <a:prstGeom prst="rect">
            <a:avLst/>
          </a:prstGeom>
        </p:spPr>
      </p:pic>
    </p:spTree>
    <p:extLst>
      <p:ext uri="{BB962C8B-B14F-4D97-AF65-F5344CB8AC3E}">
        <p14:creationId xmlns:p14="http://schemas.microsoft.com/office/powerpoint/2010/main" val="185233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algn="ctr" defTabSz="266700">
              <a:spcBef>
                <a:spcPct val="0"/>
              </a:spcBef>
              <a:spcAft>
                <a:spcPct val="0"/>
              </a:spcAft>
            </a:pPr>
            <a:r>
              <a:rPr lang="ru-RU" sz="3200" dirty="0">
                <a:latin typeface="Times New Roman" panose="02020603050405020304"/>
                <a:ea typeface="Times New Roman" panose="02020603050405020304"/>
              </a:rPr>
              <a:t>Практические советы</a:t>
            </a:r>
            <a:endParaRPr lang="ru-RU" sz="3200" dirty="0">
              <a:latin typeface="Times New Roman" panose="02020603050405020304"/>
              <a:ea typeface="Times New Roman" panose="02020603050405020304"/>
            </a:endParaRPr>
          </a:p>
        </p:txBody>
      </p:sp>
      <p:sp>
        <p:nvSpPr>
          <p:cNvPr id="4" name="Прямоугольник 3"/>
          <p:cNvSpPr/>
          <p:nvPr/>
        </p:nvSpPr>
        <p:spPr>
          <a:xfrm>
            <a:off x="627997" y="1196752"/>
            <a:ext cx="7776863" cy="2554545"/>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4. Абстинентный </a:t>
            </a:r>
            <a:r>
              <a:rPr lang="ru-RU" sz="1600" dirty="0">
                <a:latin typeface="Times New Roman" panose="02020603050405020304" pitchFamily="18" charset="0"/>
                <a:cs typeface="Times New Roman" panose="02020603050405020304" pitchFamily="18" charset="0"/>
              </a:rPr>
              <a:t>синдром. При отказе от алкоголя нужно быть готовым к ломке. Желание снять симптомы абстинентного синдрома могут быть достаточно сильными, поэтому готовиться нужно заранее: попросите близкого вам человека быть рядом с вами в это время. Он должен каждый раз объяснять вам, как алкоголь разрушает организм и не давать вам выпить. Также можно попробовать купить напитки, очень похожие на алкоголь, и во время ломки выпивать их, обманывая свой мозг</a:t>
            </a:r>
            <a:r>
              <a:rPr lang="ru-RU" sz="1600" dirty="0" smtClean="0">
                <a:latin typeface="Times New Roman" panose="02020603050405020304" pitchFamily="18" charset="0"/>
                <a:cs typeface="Times New Roman" panose="02020603050405020304" pitchFamily="18" charset="0"/>
              </a:rPr>
              <a:t>.</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5. Отвлекающее </a:t>
            </a:r>
            <a:r>
              <a:rPr lang="ru-RU" sz="1600" dirty="0">
                <a:latin typeface="Times New Roman" panose="02020603050405020304" pitchFamily="18" charset="0"/>
                <a:cs typeface="Times New Roman" panose="02020603050405020304" pitchFamily="18" charset="0"/>
              </a:rPr>
              <a:t>занятие. Во время того, как вам нестерпимо захочется выпить, займитесь каким-то делом. Например, можно придумать себе новое хобби, дабы улучшить свой эмоциональный фон.</a:t>
            </a:r>
            <a:endParaRPr lang="ru-RU" sz="1600" b="0" i="0" dirty="0">
              <a:effectLst/>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933056"/>
            <a:ext cx="2466975" cy="1847850"/>
          </a:xfrm>
          <a:prstGeom prst="rect">
            <a:avLst/>
          </a:prstGeom>
        </p:spPr>
      </p:pic>
    </p:spTree>
    <p:extLst>
      <p:ext uri="{BB962C8B-B14F-4D97-AF65-F5344CB8AC3E}">
        <p14:creationId xmlns:p14="http://schemas.microsoft.com/office/powerpoint/2010/main" val="308772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2" name="Текстовое поле 1"/>
          <p:cNvSpPr txBox="1"/>
          <p:nvPr/>
        </p:nvSpPr>
        <p:spPr>
          <a:xfrm>
            <a:off x="899795" y="260350"/>
            <a:ext cx="7503795" cy="584775"/>
          </a:xfrm>
          <a:prstGeom prst="rect">
            <a:avLst/>
          </a:prstGeom>
        </p:spPr>
        <p:txBody>
          <a:bodyPr wrap="square">
            <a:spAutoFit/>
          </a:bodyPr>
          <a:lstStyle/>
          <a:p>
            <a:pPr algn="ctr" defTabSz="266700">
              <a:spcBef>
                <a:spcPct val="0"/>
              </a:spcBef>
              <a:spcAft>
                <a:spcPct val="0"/>
              </a:spcAft>
            </a:pPr>
            <a:r>
              <a:rPr lang="ru-RU" sz="3200" dirty="0">
                <a:latin typeface="Times New Roman" panose="02020603050405020304"/>
                <a:ea typeface="Times New Roman" panose="02020603050405020304"/>
              </a:rPr>
              <a:t>Практические советы</a:t>
            </a:r>
            <a:endParaRPr lang="ru-RU" sz="3200" dirty="0">
              <a:latin typeface="Times New Roman" panose="02020603050405020304"/>
              <a:ea typeface="Times New Roman" panose="02020603050405020304"/>
            </a:endParaRPr>
          </a:p>
        </p:txBody>
      </p:sp>
      <p:sp>
        <p:nvSpPr>
          <p:cNvPr id="4" name="Прямоугольник 3"/>
          <p:cNvSpPr/>
          <p:nvPr/>
        </p:nvSpPr>
        <p:spPr>
          <a:xfrm>
            <a:off x="627997" y="1196752"/>
            <a:ext cx="7776863" cy="2554545"/>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Имейте </a:t>
            </a:r>
            <a:r>
              <a:rPr lang="ru-RU" sz="1600" dirty="0">
                <a:latin typeface="Times New Roman" panose="02020603050405020304" pitchFamily="18" charset="0"/>
                <a:cs typeface="Times New Roman" panose="02020603050405020304" pitchFamily="18" charset="0"/>
              </a:rPr>
              <a:t>в виду, что не всегда с первой попытки удается достичь позитивного результата. Но это не должно вас останавливать в стремлении избавиться от алкогольной зависимости. Главное в том, как бросить пить алкоголь навсегда, - это методичность и настойчивость. Ни в коем случае не разочаровывайтесь, в любом случае со второй или третьей попытки вам удастся вести абсолютно трезвый образ жизни. Возможно, вам и понадобится профессиональная психологическая поддержка, но это в том случае, если у вас слабая сила воли и неустойчивый тип нервной системы. Принимайте помощь в любом виде – в этом нет ничего зазорного, просто у вас будет более широкое поле эффективных способов самостоятельного излечения от зависимости. </a:t>
            </a:r>
            <a:endParaRPr lang="ru-RU" sz="1600" b="0" i="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23489"/>
            <a:ext cx="2466975" cy="1847850"/>
          </a:xfrm>
          <a:prstGeom prst="rect">
            <a:avLst/>
          </a:prstGeom>
        </p:spPr>
      </p:pic>
    </p:spTree>
    <p:extLst>
      <p:ext uri="{BB962C8B-B14F-4D97-AF65-F5344CB8AC3E}">
        <p14:creationId xmlns:p14="http://schemas.microsoft.com/office/powerpoint/2010/main" val="71778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pic>
        <p:nvPicPr>
          <p:cNvPr id="7" name="Изображение 6"/>
          <p:cNvPicPr>
            <a:picLocks noChangeAspect="1"/>
          </p:cNvPicPr>
          <p:nvPr/>
        </p:nvPicPr>
        <p:blipFill>
          <a:blip r:embed="rId3"/>
          <a:stretch>
            <a:fillRect/>
          </a:stretch>
        </p:blipFill>
        <p:spPr>
          <a:xfrm>
            <a:off x="-36830" y="466725"/>
            <a:ext cx="9204325" cy="59245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3" name="Заголовок 2"/>
          <p:cNvSpPr>
            <a:spLocks noGrp="1"/>
          </p:cNvSpPr>
          <p:nvPr>
            <p:ph type="ctrTitle"/>
          </p:nvPr>
        </p:nvSpPr>
        <p:spPr>
          <a:xfrm>
            <a:off x="918210" y="1268730"/>
            <a:ext cx="7038166" cy="1152158"/>
          </a:xfrm>
        </p:spPr>
        <p:txBody>
          <a:bodyPr/>
          <a:lstStyle/>
          <a:p>
            <a:r>
              <a:rPr lang="ru-RU" altLang="en-US" sz="4400" dirty="0">
                <a:latin typeface="Times New Roman" panose="02020603050405020304" charset="0"/>
                <a:cs typeface="Times New Roman" panose="02020603050405020304" charset="0"/>
              </a:rPr>
              <a:t>Спасибо за внимание!</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3068960"/>
            <a:ext cx="2264921" cy="20168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sp>
        <p:nvSpPr>
          <p:cNvPr id="5" name="Текстовое поле 4"/>
          <p:cNvSpPr txBox="1"/>
          <p:nvPr/>
        </p:nvSpPr>
        <p:spPr>
          <a:xfrm>
            <a:off x="315595" y="476250"/>
            <a:ext cx="8512175" cy="5631180"/>
          </a:xfrm>
          <a:prstGeom prst="rect">
            <a:avLst/>
          </a:prstGeom>
        </p:spPr>
        <p:txBody>
          <a:bodyPr wrap="square">
            <a:spAutoFit/>
          </a:bodyPr>
          <a:lstStyle/>
          <a:p>
            <a:pPr marL="0" indent="0" algn="just" defTabSz="266700">
              <a:spcBef>
                <a:spcPct val="0"/>
              </a:spcBef>
              <a:spcAft>
                <a:spcPct val="0"/>
              </a:spcAft>
            </a:pPr>
            <a:r>
              <a:rPr b="1" dirty="0" err="1">
                <a:latin typeface="Times New Roman" panose="02020603050405020304"/>
                <a:ea typeface="Times New Roman" panose="02020603050405020304"/>
              </a:rPr>
              <a:t>Потребление</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табака</a:t>
            </a:r>
            <a:r>
              <a:rPr b="1" dirty="0">
                <a:latin typeface="Times New Roman" panose="02020603050405020304"/>
                <a:ea typeface="Times New Roman" panose="02020603050405020304"/>
              </a:rPr>
              <a:t>  — </a:t>
            </a:r>
            <a:r>
              <a:rPr b="1" dirty="0" err="1">
                <a:latin typeface="Times New Roman" panose="02020603050405020304"/>
                <a:ea typeface="Times New Roman" panose="02020603050405020304"/>
              </a:rPr>
              <a:t>главный</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модифицируемый</a:t>
            </a:r>
            <a:r>
              <a:rPr b="1" dirty="0">
                <a:latin typeface="Times New Roman" panose="02020603050405020304"/>
                <a:ea typeface="Times New Roman" panose="02020603050405020304"/>
              </a:rPr>
              <a:t> ФР</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основных</a:t>
            </a:r>
            <a:r>
              <a:rPr dirty="0">
                <a:latin typeface="Times New Roman" panose="02020603050405020304"/>
                <a:ea typeface="Times New Roman" panose="02020603050405020304"/>
              </a:rPr>
              <a:t> ХНИЗ, </a:t>
            </a:r>
            <a:r>
              <a:rPr dirty="0" err="1">
                <a:latin typeface="Times New Roman" panose="02020603050405020304"/>
                <a:ea typeface="Times New Roman" panose="02020603050405020304"/>
              </a:rPr>
              <a:t>таких</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как</a:t>
            </a:r>
            <a:r>
              <a:rPr dirty="0">
                <a:latin typeface="Times New Roman" panose="02020603050405020304"/>
                <a:ea typeface="Times New Roman" panose="02020603050405020304"/>
              </a:rPr>
              <a:t> ССЗ, ХОБЛ, </a:t>
            </a:r>
            <a:r>
              <a:rPr dirty="0" err="1">
                <a:latin typeface="Times New Roman" panose="02020603050405020304"/>
                <a:ea typeface="Times New Roman" panose="02020603050405020304"/>
              </a:rPr>
              <a:t>некоторые</a:t>
            </a:r>
            <a:r>
              <a:rPr dirty="0">
                <a:latin typeface="Times New Roman" panose="02020603050405020304"/>
                <a:ea typeface="Times New Roman" panose="02020603050405020304"/>
              </a:rPr>
              <a:t> ЗНО и  </a:t>
            </a:r>
            <a:r>
              <a:rPr dirty="0" err="1">
                <a:latin typeface="Times New Roman" panose="02020603050405020304"/>
                <a:ea typeface="Times New Roman" panose="02020603050405020304"/>
              </a:rPr>
              <a:t>др</a:t>
            </a:r>
            <a:r>
              <a:rPr dirty="0">
                <a:latin typeface="Times New Roman" panose="02020603050405020304"/>
                <a:ea typeface="Times New Roman" panose="02020603050405020304"/>
              </a:rPr>
              <a:t>.</a:t>
            </a:r>
          </a:p>
          <a:p>
            <a:pPr marL="0" indent="0" algn="just" defTabSz="266700">
              <a:spcBef>
                <a:spcPct val="0"/>
              </a:spcBef>
              <a:spcAft>
                <a:spcPct val="0"/>
              </a:spcAft>
            </a:pPr>
            <a:r>
              <a:rPr dirty="0" err="1">
                <a:latin typeface="Times New Roman" panose="02020603050405020304"/>
                <a:ea typeface="Times New Roman" panose="02020603050405020304"/>
              </a:rPr>
              <a:t>Исследования</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показывают</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что</a:t>
            </a:r>
            <a:r>
              <a:rPr dirty="0">
                <a:latin typeface="Times New Roman" panose="02020603050405020304"/>
                <a:ea typeface="Times New Roman" panose="02020603050405020304"/>
              </a:rPr>
              <a:t> у </a:t>
            </a:r>
            <a:r>
              <a:rPr dirty="0" err="1">
                <a:latin typeface="Times New Roman" panose="02020603050405020304"/>
                <a:ea typeface="Times New Roman" panose="02020603050405020304"/>
              </a:rPr>
              <a:t>курящих</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риск</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развития</a:t>
            </a:r>
            <a:r>
              <a:rPr dirty="0">
                <a:latin typeface="Times New Roman" panose="02020603050405020304"/>
                <a:ea typeface="Times New Roman" panose="02020603050405020304"/>
              </a:rPr>
              <a:t> ИМ </a:t>
            </a:r>
            <a:r>
              <a:rPr b="1" dirty="0">
                <a:latin typeface="Times New Roman" panose="02020603050405020304"/>
                <a:ea typeface="Times New Roman" panose="02020603050405020304"/>
              </a:rPr>
              <a:t>в 2 </a:t>
            </a:r>
            <a:r>
              <a:rPr b="1" dirty="0" err="1">
                <a:latin typeface="Times New Roman" panose="02020603050405020304"/>
                <a:ea typeface="Times New Roman" panose="02020603050405020304"/>
              </a:rPr>
              <a:t>раза</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выше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чем</a:t>
            </a:r>
            <a:r>
              <a:rPr dirty="0">
                <a:latin typeface="Times New Roman" panose="02020603050405020304"/>
                <a:ea typeface="Times New Roman" panose="02020603050405020304"/>
              </a:rPr>
              <a:t> у  </a:t>
            </a:r>
            <a:r>
              <a:rPr dirty="0" err="1">
                <a:latin typeface="Times New Roman" panose="02020603050405020304"/>
                <a:ea typeface="Times New Roman" panose="02020603050405020304"/>
              </a:rPr>
              <a:t>некурящих</a:t>
            </a:r>
            <a:r>
              <a:rPr dirty="0">
                <a:latin typeface="Times New Roman" panose="02020603050405020304"/>
                <a:ea typeface="Times New Roman" panose="02020603050405020304"/>
              </a:rPr>
              <a:t>, а  </a:t>
            </a:r>
            <a:r>
              <a:rPr dirty="0" err="1">
                <a:latin typeface="Times New Roman" panose="02020603050405020304"/>
                <a:ea typeface="Times New Roman" panose="02020603050405020304"/>
              </a:rPr>
              <a:t>риск</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внезапной</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смерти</a:t>
            </a:r>
            <a:r>
              <a:rPr dirty="0">
                <a:latin typeface="Times New Roman" panose="02020603050405020304"/>
                <a:ea typeface="Times New Roman" panose="02020603050405020304"/>
              </a:rPr>
              <a:t> — </a:t>
            </a:r>
            <a:r>
              <a:rPr b="1" dirty="0" err="1">
                <a:latin typeface="Times New Roman" panose="02020603050405020304"/>
                <a:ea typeface="Times New Roman" panose="02020603050405020304"/>
              </a:rPr>
              <a:t>выше</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от</a:t>
            </a:r>
            <a:r>
              <a:rPr b="1" dirty="0">
                <a:latin typeface="Times New Roman" panose="02020603050405020304"/>
                <a:ea typeface="Times New Roman" panose="02020603050405020304"/>
              </a:rPr>
              <a:t> 2 </a:t>
            </a:r>
            <a:r>
              <a:rPr b="1" dirty="0" err="1">
                <a:latin typeface="Times New Roman" panose="02020603050405020304"/>
                <a:ea typeface="Times New Roman" panose="02020603050405020304"/>
              </a:rPr>
              <a:t>до</a:t>
            </a:r>
            <a:r>
              <a:rPr b="1" dirty="0">
                <a:latin typeface="Times New Roman" panose="02020603050405020304"/>
                <a:ea typeface="Times New Roman" panose="02020603050405020304"/>
              </a:rPr>
              <a:t> 4 </a:t>
            </a:r>
            <a:r>
              <a:rPr b="1" dirty="0" err="1">
                <a:latin typeface="Times New Roman" panose="02020603050405020304"/>
                <a:ea typeface="Times New Roman" panose="02020603050405020304"/>
              </a:rPr>
              <a:t>раз</a:t>
            </a:r>
            <a:r>
              <a:rPr dirty="0">
                <a:latin typeface="Times New Roman" panose="02020603050405020304"/>
                <a:ea typeface="Times New Roman" panose="02020603050405020304"/>
              </a:rPr>
              <a:t>. </a:t>
            </a:r>
          </a:p>
          <a:p>
            <a:pPr marL="0" indent="0" algn="just" defTabSz="266700">
              <a:spcBef>
                <a:spcPct val="0"/>
              </a:spcBef>
              <a:spcAft>
                <a:spcPct val="0"/>
              </a:spcAft>
            </a:pPr>
            <a:r>
              <a:rPr b="1" dirty="0" err="1">
                <a:latin typeface="Times New Roman" panose="02020603050405020304"/>
                <a:ea typeface="Times New Roman" panose="02020603050405020304"/>
              </a:rPr>
              <a:t>Курение</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сигарет</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является</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причиной</a:t>
            </a:r>
            <a:r>
              <a:rPr b="1" dirty="0">
                <a:latin typeface="Times New Roman" panose="02020603050405020304"/>
                <a:ea typeface="Times New Roman" panose="02020603050405020304"/>
              </a:rPr>
              <a:t> 50% </a:t>
            </a:r>
            <a:r>
              <a:rPr b="1" dirty="0" err="1">
                <a:latin typeface="Times New Roman" panose="02020603050405020304"/>
                <a:ea typeface="Times New Roman" panose="02020603050405020304"/>
              </a:rPr>
              <a:t>всех</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предотвратимых</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смертей</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среди</a:t>
            </a:r>
            <a:r>
              <a:rPr b="1" dirty="0">
                <a:latin typeface="Times New Roman" panose="02020603050405020304"/>
                <a:ea typeface="Times New Roman" panose="02020603050405020304"/>
              </a:rPr>
              <a:t> </a:t>
            </a:r>
            <a:r>
              <a:rPr b="1" dirty="0" err="1">
                <a:latin typeface="Times New Roman" panose="02020603050405020304"/>
                <a:ea typeface="Times New Roman" panose="02020603050405020304"/>
              </a:rPr>
              <a:t>курильщиков</a:t>
            </a:r>
            <a:r>
              <a:rPr b="1" dirty="0">
                <a:latin typeface="Times New Roman" panose="02020603050405020304"/>
                <a:ea typeface="Times New Roman" panose="02020603050405020304"/>
              </a:rPr>
              <a:t>. </a:t>
            </a:r>
            <a:r>
              <a:rPr dirty="0">
                <a:latin typeface="Times New Roman" panose="02020603050405020304"/>
                <a:ea typeface="Times New Roman" panose="02020603050405020304"/>
              </a:rPr>
              <a:t>В </a:t>
            </a:r>
            <a:r>
              <a:rPr dirty="0" err="1">
                <a:latin typeface="Times New Roman" panose="02020603050405020304"/>
                <a:ea typeface="Times New Roman" panose="02020603050405020304"/>
              </a:rPr>
              <a:t>среднем</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курильщик</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теряет</a:t>
            </a:r>
            <a:r>
              <a:rPr dirty="0">
                <a:latin typeface="Times New Roman" panose="02020603050405020304"/>
                <a:ea typeface="Times New Roman" panose="02020603050405020304"/>
              </a:rPr>
              <a:t> 10 </a:t>
            </a:r>
            <a:r>
              <a:rPr dirty="0" err="1">
                <a:latin typeface="Times New Roman" panose="02020603050405020304"/>
                <a:ea typeface="Times New Roman" panose="02020603050405020304"/>
              </a:rPr>
              <a:t>лет</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жизни</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по</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причине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курения</a:t>
            </a:r>
            <a:r>
              <a:rPr dirty="0">
                <a:latin typeface="Times New Roman" panose="02020603050405020304"/>
                <a:ea typeface="Times New Roman" panose="02020603050405020304"/>
              </a:rPr>
              <a:t>. </a:t>
            </a:r>
          </a:p>
          <a:p>
            <a:pPr marL="0" indent="0" algn="just" defTabSz="266700">
              <a:spcBef>
                <a:spcPct val="0"/>
              </a:spcBef>
              <a:spcAft>
                <a:spcPct val="0"/>
              </a:spcAft>
            </a:pPr>
            <a:r>
              <a:rPr dirty="0" err="1">
                <a:latin typeface="Times New Roman" panose="02020603050405020304"/>
                <a:ea typeface="Times New Roman" panose="02020603050405020304"/>
              </a:rPr>
              <a:t>Риск</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развития</a:t>
            </a:r>
            <a:r>
              <a:rPr dirty="0">
                <a:latin typeface="Times New Roman" panose="02020603050405020304"/>
                <a:ea typeface="Times New Roman" panose="02020603050405020304"/>
              </a:rPr>
              <a:t> ССЗ в  </a:t>
            </a:r>
            <a:r>
              <a:rPr dirty="0" err="1">
                <a:latin typeface="Times New Roman" panose="02020603050405020304"/>
                <a:ea typeface="Times New Roman" panose="02020603050405020304"/>
              </a:rPr>
              <a:t>возрасте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моложе</a:t>
            </a:r>
            <a:r>
              <a:rPr dirty="0">
                <a:latin typeface="Times New Roman" panose="02020603050405020304"/>
                <a:ea typeface="Times New Roman" panose="02020603050405020304"/>
              </a:rPr>
              <a:t> 50 </a:t>
            </a:r>
            <a:r>
              <a:rPr dirty="0" err="1">
                <a:latin typeface="Times New Roman" panose="02020603050405020304"/>
                <a:ea typeface="Times New Roman" panose="02020603050405020304"/>
              </a:rPr>
              <a:t>лет</a:t>
            </a:r>
            <a:r>
              <a:rPr dirty="0">
                <a:latin typeface="Times New Roman" panose="02020603050405020304"/>
                <a:ea typeface="Times New Roman" panose="02020603050405020304"/>
              </a:rPr>
              <a:t> у  </a:t>
            </a:r>
            <a:r>
              <a:rPr dirty="0" err="1">
                <a:latin typeface="Times New Roman" panose="02020603050405020304"/>
                <a:ea typeface="Times New Roman" panose="02020603050405020304"/>
              </a:rPr>
              <a:t>курильщиков</a:t>
            </a:r>
            <a:r>
              <a:rPr dirty="0">
                <a:latin typeface="Times New Roman" panose="02020603050405020304"/>
                <a:ea typeface="Times New Roman" panose="02020603050405020304"/>
              </a:rPr>
              <a:t> в  5 </a:t>
            </a:r>
            <a:r>
              <a:rPr dirty="0" err="1">
                <a:latin typeface="Times New Roman" panose="02020603050405020304"/>
                <a:ea typeface="Times New Roman" panose="02020603050405020304"/>
              </a:rPr>
              <a:t>раз</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выше</a:t>
            </a:r>
            <a:r>
              <a:rPr dirty="0">
                <a:latin typeface="Times New Roman" panose="02020603050405020304"/>
                <a:ea typeface="Times New Roman" panose="02020603050405020304"/>
              </a:rPr>
              <a:t>, </a:t>
            </a:r>
            <a:r>
              <a:rPr dirty="0" err="1">
                <a:latin typeface="Times New Roman" panose="02020603050405020304"/>
                <a:ea typeface="Times New Roman" panose="02020603050405020304"/>
              </a:rPr>
              <a:t>чем</a:t>
            </a:r>
            <a:r>
              <a:rPr dirty="0">
                <a:latin typeface="Times New Roman" panose="02020603050405020304"/>
                <a:ea typeface="Times New Roman" panose="02020603050405020304"/>
              </a:rPr>
              <a:t> у  </a:t>
            </a:r>
            <a:r>
              <a:rPr dirty="0" err="1">
                <a:latin typeface="Times New Roman" panose="02020603050405020304"/>
                <a:ea typeface="Times New Roman" panose="02020603050405020304"/>
              </a:rPr>
              <a:t>некурящих</a:t>
            </a:r>
            <a:r>
              <a:rPr dirty="0">
                <a:latin typeface="Times New Roman" panose="02020603050405020304"/>
                <a:ea typeface="Times New Roman" panose="02020603050405020304"/>
              </a:rPr>
              <a:t>. </a:t>
            </a:r>
          </a:p>
          <a:p>
            <a:pPr marL="0" indent="0" algn="just" defTabSz="266700">
              <a:spcBef>
                <a:spcPct val="0"/>
              </a:spcBef>
              <a:spcAft>
                <a:spcPct val="0"/>
              </a:spcAft>
            </a:pPr>
            <a:endParaRPr lang="en-US" altLang="en-US" b="1" dirty="0">
              <a:latin typeface="Times New Roman" panose="02020603050405020304"/>
              <a:ea typeface="Times New Roman" panose="02020603050405020304"/>
            </a:endParaRPr>
          </a:p>
          <a:p>
            <a:pPr marL="0" indent="0" algn="ctr" defTabSz="266700">
              <a:spcBef>
                <a:spcPct val="0"/>
              </a:spcBef>
              <a:spcAft>
                <a:spcPct val="0"/>
              </a:spcAft>
            </a:pPr>
            <a:endParaRPr lang="en-US" altLang="en-US" b="1" dirty="0">
              <a:latin typeface="Times New Roman" panose="02020603050405020304"/>
              <a:ea typeface="Times New Roman" panose="02020603050405020304"/>
            </a:endParaRPr>
          </a:p>
          <a:p>
            <a:pPr marL="0" indent="0" algn="ctr" defTabSz="266700">
              <a:spcBef>
                <a:spcPct val="0"/>
              </a:spcBef>
              <a:spcAft>
                <a:spcPct val="0"/>
              </a:spcAft>
            </a:pPr>
            <a:r>
              <a:rPr lang="en-US" altLang="en-US" b="1" u="sng" dirty="0" err="1">
                <a:latin typeface="Times New Roman" panose="02020603050405020304"/>
                <a:ea typeface="Times New Roman" panose="02020603050405020304"/>
              </a:rPr>
              <a:t>Нет</a:t>
            </a:r>
            <a:r>
              <a:rPr lang="en-US" altLang="ru-RU" b="1" u="sng" dirty="0">
                <a:latin typeface="Times New Roman" panose="02020603050405020304"/>
                <a:ea typeface="Times New Roman" panose="02020603050405020304"/>
              </a:rPr>
              <a:t> “</a:t>
            </a:r>
            <a:r>
              <a:rPr lang="en-US" altLang="en-US" b="1" u="sng" dirty="0" err="1">
                <a:latin typeface="Times New Roman" panose="02020603050405020304"/>
                <a:ea typeface="Times New Roman" panose="02020603050405020304"/>
              </a:rPr>
              <a:t>безопасных</a:t>
            </a:r>
            <a:r>
              <a:rPr lang="en-US" altLang="ru-RU" b="1" u="sng" dirty="0">
                <a:latin typeface="Times New Roman" panose="02020603050405020304"/>
                <a:ea typeface="Times New Roman" panose="02020603050405020304"/>
              </a:rPr>
              <a:t>” </a:t>
            </a:r>
            <a:r>
              <a:rPr lang="en-US" altLang="en-US" b="1" u="sng" dirty="0" err="1">
                <a:latin typeface="Times New Roman" panose="02020603050405020304"/>
                <a:ea typeface="Times New Roman" panose="02020603050405020304"/>
              </a:rPr>
              <a:t>доз</a:t>
            </a:r>
            <a:r>
              <a:rPr lang="en-US" altLang="ru-RU" b="1" u="sng" dirty="0">
                <a:latin typeface="Times New Roman" panose="02020603050405020304"/>
                <a:ea typeface="Times New Roman" panose="02020603050405020304"/>
              </a:rPr>
              <a:t> </a:t>
            </a:r>
            <a:r>
              <a:rPr lang="en-US" altLang="en-US" b="1" u="sng" dirty="0">
                <a:latin typeface="Times New Roman" panose="02020603050405020304"/>
                <a:ea typeface="Times New Roman" panose="02020603050405020304"/>
              </a:rPr>
              <a:t>и</a:t>
            </a:r>
            <a:r>
              <a:rPr lang="" altLang="en-US" b="1" u="sng" dirty="0">
                <a:latin typeface="Times New Roman" panose="02020603050405020304"/>
                <a:ea typeface="Times New Roman" panose="02020603050405020304"/>
              </a:rPr>
              <a:t> </a:t>
            </a:r>
            <a:r>
              <a:rPr lang="en-US" altLang="en-US" b="1" u="sng" dirty="0" err="1">
                <a:latin typeface="Times New Roman" panose="02020603050405020304"/>
                <a:ea typeface="Times New Roman" panose="02020603050405020304"/>
              </a:rPr>
              <a:t>форм</a:t>
            </a:r>
            <a:r>
              <a:rPr lang="en-US" altLang="ru-RU" b="1" u="sng" dirty="0">
                <a:latin typeface="Times New Roman" panose="02020603050405020304"/>
                <a:ea typeface="Times New Roman" panose="02020603050405020304"/>
              </a:rPr>
              <a:t> </a:t>
            </a:r>
            <a:r>
              <a:rPr lang="en-US" altLang="en-US" b="1" u="sng" dirty="0" err="1">
                <a:latin typeface="Times New Roman" panose="02020603050405020304"/>
                <a:ea typeface="Times New Roman" panose="02020603050405020304"/>
              </a:rPr>
              <a:t>потребления</a:t>
            </a:r>
            <a:r>
              <a:rPr lang="en-US" altLang="ru-RU" b="1" u="sng" dirty="0">
                <a:latin typeface="Times New Roman" panose="02020603050405020304"/>
                <a:ea typeface="Times New Roman" panose="02020603050405020304"/>
              </a:rPr>
              <a:t> </a:t>
            </a:r>
            <a:r>
              <a:rPr lang="en-US" altLang="en-US" b="1" u="sng" dirty="0" err="1">
                <a:latin typeface="Times New Roman" panose="02020603050405020304"/>
                <a:ea typeface="Times New Roman" panose="02020603050405020304"/>
              </a:rPr>
              <a:t>табака</a:t>
            </a:r>
            <a:r>
              <a:rPr lang="en-US" altLang="ru-RU" b="1" u="sng" dirty="0">
                <a:latin typeface="Times New Roman" panose="02020603050405020304"/>
                <a:ea typeface="Times New Roman" panose="02020603050405020304"/>
              </a:rPr>
              <a:t>. </a:t>
            </a:r>
          </a:p>
          <a:p>
            <a:pPr marL="0" indent="0" algn="just" defTabSz="266700">
              <a:spcBef>
                <a:spcPct val="0"/>
              </a:spcBef>
              <a:spcAft>
                <a:spcPct val="0"/>
              </a:spcAft>
            </a:pPr>
            <a:endParaRPr lang="en-US" altLang="ru-RU" b="1" dirty="0">
              <a:latin typeface="Times New Roman" panose="02020603050405020304"/>
              <a:ea typeface="Times New Roman" panose="02020603050405020304"/>
            </a:endParaRPr>
          </a:p>
          <a:p>
            <a:pPr marL="0" indent="0" algn="just" defTabSz="266700">
              <a:spcBef>
                <a:spcPct val="0"/>
              </a:spcBef>
              <a:spcAft>
                <a:spcPct val="0"/>
              </a:spcAft>
            </a:pPr>
            <a:endParaRPr lang="en-US" altLang="ru-RU" b="1" dirty="0">
              <a:latin typeface="Times New Roman" panose="02020603050405020304"/>
              <a:ea typeface="Times New Roman" panose="02020603050405020304"/>
            </a:endParaRPr>
          </a:p>
          <a:p>
            <a:pPr marL="0" indent="0" algn="just" defTabSz="266700">
              <a:spcBef>
                <a:spcPct val="0"/>
              </a:spcBef>
              <a:spcAft>
                <a:spcPct val="0"/>
              </a:spcAft>
            </a:pPr>
            <a:r>
              <a:rPr lang="en-US" altLang="en-US" dirty="0" err="1">
                <a:latin typeface="Times New Roman" panose="02020603050405020304"/>
                <a:ea typeface="Times New Roman" panose="02020603050405020304"/>
              </a:rPr>
              <a:t>Результаты</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крупного</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метаанализа</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показали</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что</a:t>
            </a:r>
            <a:r>
              <a:rPr lang="en-US" altLang="ru-RU"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курение</a:t>
            </a:r>
            <a:r>
              <a:rPr lang="en-US" altLang="ru-RU"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даже</a:t>
            </a:r>
            <a:r>
              <a:rPr lang="en-US" altLang="ru-RU"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одной</a:t>
            </a:r>
            <a:r>
              <a:rPr lang="en-US" altLang="ru-RU"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сигареты</a:t>
            </a:r>
            <a:r>
              <a:rPr lang="en-US" altLang="ru-RU" b="1" dirty="0">
                <a:latin typeface="Times New Roman" panose="02020603050405020304"/>
                <a:ea typeface="Times New Roman" panose="02020603050405020304"/>
              </a:rPr>
              <a:t> </a:t>
            </a:r>
            <a:r>
              <a:rPr lang="en-US" altLang="en-US" b="1" dirty="0">
                <a:latin typeface="Times New Roman" panose="02020603050405020304"/>
                <a:ea typeface="Times New Roman" panose="02020603050405020304"/>
              </a:rPr>
              <a:t>в</a:t>
            </a:r>
            <a:r>
              <a:rPr lang="" altLang="en-US"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день</a:t>
            </a:r>
            <a:r>
              <a:rPr lang="en-US" altLang="ru-RU"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повышает</a:t>
            </a:r>
            <a:r>
              <a:rPr lang="en-US" altLang="ru-RU"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риск</a:t>
            </a:r>
            <a:r>
              <a:rPr lang="en-US" altLang="ru-RU" b="1" dirty="0">
                <a:latin typeface="Times New Roman" panose="02020603050405020304"/>
                <a:ea typeface="Times New Roman" panose="02020603050405020304"/>
              </a:rPr>
              <a:t> </a:t>
            </a:r>
            <a:r>
              <a:rPr lang="en-US" altLang="en-US" b="1" dirty="0" err="1">
                <a:latin typeface="Times New Roman" panose="02020603050405020304"/>
                <a:ea typeface="Times New Roman" panose="02020603050405020304"/>
              </a:rPr>
              <a:t>развития</a:t>
            </a:r>
            <a:r>
              <a:rPr lang="en-US" altLang="ru-RU" b="1" dirty="0">
                <a:latin typeface="Times New Roman" panose="02020603050405020304"/>
                <a:ea typeface="Times New Roman" panose="02020603050405020304"/>
              </a:rPr>
              <a:t> </a:t>
            </a:r>
            <a:r>
              <a:rPr lang="en-US" altLang="en-US" b="1" dirty="0">
                <a:latin typeface="Times New Roman" panose="02020603050405020304"/>
                <a:ea typeface="Times New Roman" panose="02020603050405020304"/>
              </a:rPr>
              <a:t>ИБС</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у</a:t>
            </a:r>
            <a:r>
              <a:rPr lang="" altLang="en-US"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мужчин</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на</a:t>
            </a:r>
            <a:r>
              <a:rPr lang="en-US" altLang="ru-RU" dirty="0">
                <a:latin typeface="Times New Roman" panose="02020603050405020304"/>
                <a:ea typeface="Times New Roman" panose="02020603050405020304"/>
              </a:rPr>
              <a:t> 48%, </a:t>
            </a:r>
            <a:r>
              <a:rPr lang="en-US" altLang="en-US" dirty="0">
                <a:latin typeface="Times New Roman" panose="02020603050405020304"/>
                <a:ea typeface="Times New Roman" panose="02020603050405020304"/>
              </a:rPr>
              <a:t>у</a:t>
            </a:r>
            <a:r>
              <a:rPr lang="" altLang="en-US"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женщин</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на</a:t>
            </a:r>
            <a:r>
              <a:rPr lang="en-US" altLang="ru-RU" dirty="0">
                <a:latin typeface="Times New Roman" panose="02020603050405020304"/>
                <a:ea typeface="Times New Roman" panose="02020603050405020304"/>
              </a:rPr>
              <a:t> 57%, </a:t>
            </a:r>
            <a:r>
              <a:rPr lang="en-US" altLang="en-US" dirty="0">
                <a:latin typeface="Times New Roman" panose="02020603050405020304"/>
                <a:ea typeface="Times New Roman" panose="02020603050405020304"/>
              </a:rPr>
              <a:t>и</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повышает</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риск</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развития</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мозгового</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инсульта</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МИ</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у</a:t>
            </a:r>
            <a:r>
              <a:rPr lang="" altLang="en-US"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мужчин</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на</a:t>
            </a:r>
            <a:r>
              <a:rPr lang="en-US" altLang="ru-RU" dirty="0">
                <a:latin typeface="Times New Roman" panose="02020603050405020304"/>
                <a:ea typeface="Times New Roman" panose="02020603050405020304"/>
              </a:rPr>
              <a:t> 25%, </a:t>
            </a:r>
            <a:r>
              <a:rPr lang="en-US" altLang="en-US" dirty="0">
                <a:latin typeface="Times New Roman" panose="02020603050405020304"/>
                <a:ea typeface="Times New Roman" panose="02020603050405020304"/>
              </a:rPr>
              <a:t>у</a:t>
            </a:r>
            <a:r>
              <a:rPr lang="" altLang="en-US"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женщин</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на</a:t>
            </a:r>
            <a:r>
              <a:rPr lang="en-US" altLang="ru-RU" dirty="0">
                <a:latin typeface="Times New Roman" panose="02020603050405020304"/>
                <a:ea typeface="Times New Roman" panose="02020603050405020304"/>
              </a:rPr>
              <a:t> 31%. </a:t>
            </a:r>
            <a:r>
              <a:rPr lang="en-US" altLang="en-US" dirty="0" err="1">
                <a:latin typeface="Times New Roman" panose="02020603050405020304"/>
                <a:ea typeface="Times New Roman" panose="02020603050405020304"/>
              </a:rPr>
              <a:t>Во</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всем</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мире</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курение</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является</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ведущим</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ФР</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в</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отношении</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потерянных</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лет</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жизни</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с</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поправкой</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на</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инвалидность</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Курение</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опасно</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в</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любой</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форме</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и</a:t>
            </a:r>
            <a:r>
              <a:rPr lang="" altLang="en-US"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количестве</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включая</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потребление</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бездымного</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табака</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и</a:t>
            </a:r>
            <a:r>
              <a:rPr lang="" altLang="en-US"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новых</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форм</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которыми</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являются</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ЭС</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вейпы</a:t>
            </a:r>
            <a:r>
              <a:rPr lang="en-US" altLang="ru-RU" dirty="0">
                <a:latin typeface="Times New Roman" panose="02020603050405020304"/>
                <a:ea typeface="Times New Roman" panose="02020603050405020304"/>
              </a:rPr>
              <a:t> </a:t>
            </a:r>
            <a:r>
              <a:rPr lang="en-US" altLang="en-US" dirty="0">
                <a:latin typeface="Times New Roman" panose="02020603050405020304"/>
                <a:ea typeface="Times New Roman" panose="02020603050405020304"/>
              </a:rPr>
              <a:t>и</a:t>
            </a:r>
            <a:r>
              <a:rPr lang="" altLang="en-US" dirty="0">
                <a:latin typeface="Times New Roman" panose="02020603050405020304"/>
                <a:ea typeface="Times New Roman" panose="02020603050405020304"/>
              </a:rPr>
              <a:t> </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продукты</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нагревания</a:t>
            </a:r>
            <a:r>
              <a:rPr lang="en-US" altLang="ru-RU" dirty="0">
                <a:latin typeface="Times New Roman" panose="02020603050405020304"/>
                <a:ea typeface="Times New Roman" panose="02020603050405020304"/>
              </a:rPr>
              <a:t> </a:t>
            </a:r>
            <a:r>
              <a:rPr lang="en-US" altLang="en-US" dirty="0" err="1">
                <a:latin typeface="Times New Roman" panose="02020603050405020304"/>
                <a:ea typeface="Times New Roman" panose="02020603050405020304"/>
              </a:rPr>
              <a:t>табака</a:t>
            </a:r>
            <a:r>
              <a:rPr lang="en-US" altLang="en-US" dirty="0">
                <a:latin typeface="Times New Roman" panose="02020603050405020304"/>
                <a:ea typeface="Times New Roman" panose="02020603050405020304"/>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13338"/>
            <a:ext cx="9144000" cy="6857365"/>
          </a:xfrm>
          <a:prstGeom prst="rect">
            <a:avLst/>
          </a:prstGeom>
        </p:spPr>
      </p:pic>
      <p:sp>
        <p:nvSpPr>
          <p:cNvPr id="2" name="Заголовок 1"/>
          <p:cNvSpPr>
            <a:spLocks noGrp="1"/>
          </p:cNvSpPr>
          <p:nvPr>
            <p:ph type="title"/>
          </p:nvPr>
        </p:nvSpPr>
        <p:spPr>
          <a:xfrm>
            <a:off x="457200" y="274638"/>
            <a:ext cx="8229600" cy="490066"/>
          </a:xfrm>
        </p:spPr>
        <p:txBody>
          <a:bodyPr/>
          <a:lstStyle/>
          <a:p>
            <a:r>
              <a:rPr lang="ru-RU" sz="3200" dirty="0" smtClean="0">
                <a:latin typeface="Times New Roman" panose="02020603050405020304" pitchFamily="18" charset="0"/>
                <a:cs typeface="Times New Roman" panose="02020603050405020304" pitchFamily="18" charset="0"/>
              </a:rPr>
              <a:t>Курение</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just">
              <a:buNone/>
            </a:pPr>
            <a:r>
              <a:rPr lang="ru-RU" sz="1800" dirty="0" smtClean="0">
                <a:latin typeface="Times New Roman" panose="02020603050405020304" pitchFamily="18" charset="0"/>
                <a:cs typeface="Times New Roman" panose="02020603050405020304" pitchFamily="18" charset="0"/>
              </a:rPr>
              <a:t>	Никотин </a:t>
            </a:r>
            <a:r>
              <a:rPr lang="ru-RU" sz="1800" dirty="0">
                <a:latin typeface="Times New Roman" panose="02020603050405020304" pitchFamily="18" charset="0"/>
                <a:cs typeface="Times New Roman" panose="02020603050405020304" pitchFamily="18" charset="0"/>
              </a:rPr>
              <a:t>- один из самых опасных ядов растительного происхождения. Птицы (воробьи, голуби) погибают, если к их клюву всего лишь поднести стеклянную палочку, смоченную никотином. Кролик погибает от 1/4 капли никотина, собака - от 1/2 капли. Для человека смертельная доза никотина составляет от 50 до 100 мг, или 2-3 капли. Именно такая доза поступает ежедневно в кровь после выкуривания 20-25 сигарет (в одной сигарете содержится примерно 6-8 мг никотина, из которых 3-4 мг попадает в кровь). </a:t>
            </a:r>
            <a:r>
              <a:rPr lang="ru-RU" sz="1800" dirty="0" smtClean="0">
                <a:latin typeface="Times New Roman" panose="02020603050405020304" pitchFamily="18" charset="0"/>
                <a:cs typeface="Times New Roman" panose="02020603050405020304" pitchFamily="18" charset="0"/>
              </a:rPr>
              <a:t>	</a:t>
            </a:r>
          </a:p>
          <a:p>
            <a:pPr marL="0" indent="0">
              <a:buNone/>
            </a:pPr>
            <a:r>
              <a:rPr lang="ru-RU" sz="1800" dirty="0" smtClean="0">
                <a:latin typeface="Times New Roman" panose="02020603050405020304" pitchFamily="18" charset="0"/>
                <a:cs typeface="Times New Roman" panose="02020603050405020304" pitchFamily="18" charset="0"/>
              </a:rPr>
              <a:t>Систематическое </a:t>
            </a:r>
            <a:r>
              <a:rPr lang="ru-RU" sz="1800" dirty="0">
                <a:latin typeface="Times New Roman" panose="02020603050405020304" pitchFamily="18" charset="0"/>
                <a:cs typeface="Times New Roman" panose="02020603050405020304" pitchFamily="18" charset="0"/>
              </a:rPr>
              <a:t>поглощение небольших, </a:t>
            </a:r>
            <a:r>
              <a:rPr lang="ru-RU" sz="1800" dirty="0" err="1">
                <a:latin typeface="Times New Roman" panose="02020603050405020304" pitchFamily="18" charset="0"/>
                <a:cs typeface="Times New Roman" panose="02020603050405020304" pitchFamily="18" charset="0"/>
              </a:rPr>
              <a:t>несмертельных</a:t>
            </a:r>
            <a:r>
              <a:rPr lang="ru-RU" sz="1800" dirty="0">
                <a:latin typeface="Times New Roman" panose="02020603050405020304" pitchFamily="18" charset="0"/>
                <a:cs typeface="Times New Roman" panose="02020603050405020304" pitchFamily="18" charset="0"/>
              </a:rPr>
              <a:t> доз </a:t>
            </a:r>
            <a:r>
              <a:rPr lang="ru-RU" sz="1800" dirty="0" smtClean="0">
                <a:latin typeface="Times New Roman" panose="02020603050405020304" pitchFamily="18" charset="0"/>
                <a:cs typeface="Times New Roman" panose="02020603050405020304" pitchFamily="18" charset="0"/>
              </a:rPr>
              <a:t>никотина</a:t>
            </a:r>
          </a:p>
          <a:p>
            <a:pPr marL="0" indent="0">
              <a:buNone/>
            </a:pPr>
            <a:r>
              <a:rPr lang="ru-RU" sz="1800" dirty="0" smtClean="0">
                <a:latin typeface="Times New Roman" panose="02020603050405020304" pitchFamily="18" charset="0"/>
                <a:cs typeface="Times New Roman" panose="02020603050405020304" pitchFamily="18" charset="0"/>
              </a:rPr>
              <a:t> вызывает привычку, пристрастие к курению.</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49" y="4516843"/>
            <a:ext cx="3749051" cy="1968252"/>
          </a:xfrm>
          <a:prstGeom prst="rect">
            <a:avLst/>
          </a:prstGeom>
        </p:spPr>
      </p:pic>
    </p:spTree>
    <p:extLst>
      <p:ext uri="{BB962C8B-B14F-4D97-AF65-F5344CB8AC3E}">
        <p14:creationId xmlns:p14="http://schemas.microsoft.com/office/powerpoint/2010/main" val="300614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22212" y="-16568"/>
            <a:ext cx="9144000" cy="6857365"/>
          </a:xfrm>
          <a:prstGeom prst="rect">
            <a:avLst/>
          </a:prstGeom>
        </p:spPr>
      </p:pic>
      <p:sp>
        <p:nvSpPr>
          <p:cNvPr id="2" name="Заголовок 1"/>
          <p:cNvSpPr>
            <a:spLocks noGrp="1"/>
          </p:cNvSpPr>
          <p:nvPr>
            <p:ph type="title"/>
          </p:nvPr>
        </p:nvSpPr>
        <p:spPr>
          <a:xfrm>
            <a:off x="457200" y="274638"/>
            <a:ext cx="8229600" cy="490066"/>
          </a:xfrm>
        </p:spPr>
        <p:txBody>
          <a:bodyPr/>
          <a:lstStyle/>
          <a:p>
            <a:r>
              <a:rPr lang="ru-RU" sz="3200" dirty="0" smtClean="0">
                <a:latin typeface="Times New Roman" panose="02020603050405020304" pitchFamily="18" charset="0"/>
                <a:cs typeface="Times New Roman" panose="02020603050405020304" pitchFamily="18" charset="0"/>
              </a:rPr>
              <a:t>Курение</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4988" y="908720"/>
            <a:ext cx="8229600" cy="4673153"/>
          </a:xfrm>
        </p:spPr>
        <p:txBody>
          <a:bodyPr/>
          <a:lstStyle/>
          <a:p>
            <a:pPr marL="0" indent="0" algn="just">
              <a:buNone/>
            </a:pP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Никотин </a:t>
            </a:r>
            <a:r>
              <a:rPr lang="ru-RU" sz="1800" dirty="0">
                <a:latin typeface="Times New Roman" panose="02020603050405020304" pitchFamily="18" charset="0"/>
                <a:cs typeface="Times New Roman" panose="02020603050405020304" pitchFamily="18" charset="0"/>
              </a:rPr>
              <a:t>включается в процессы обмена, происходящие в организме человека, и становиться необходимым. У детей курящих родителей в течение первого года жизни увеличивается частота бронхитов и пневмонии и повышается риск развития серьезных заболеваний. Табачный дым задерживает солнечные ультрафиолетовые лучи, которые важны для растущего ребенка, влияет на обмен веществ, ухудшает усвояемость сахара и разрушает витамин. С,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необходимый </a:t>
            </a:r>
            <a:r>
              <a:rPr lang="ru-RU" sz="1800" dirty="0">
                <a:latin typeface="Times New Roman" panose="02020603050405020304" pitchFamily="18" charset="0"/>
                <a:cs typeface="Times New Roman" panose="02020603050405020304" pitchFamily="18" charset="0"/>
              </a:rPr>
              <a:t>ребенку в период роста. В возрасте 5-9 лет у ребенка нарушается функция легких. </a:t>
            </a:r>
            <a:r>
              <a:rPr lang="ru-RU" sz="1800" dirty="0" smtClean="0">
                <a:latin typeface="Times New Roman" panose="02020603050405020304" pitchFamily="18" charset="0"/>
                <a:cs typeface="Times New Roman" panose="02020603050405020304" pitchFamily="18" charset="0"/>
              </a:rPr>
              <a:t>	Вследствие </a:t>
            </a:r>
            <a:r>
              <a:rPr lang="ru-RU" sz="1800" dirty="0">
                <a:latin typeface="Times New Roman" panose="02020603050405020304" pitchFamily="18" charset="0"/>
                <a:cs typeface="Times New Roman" panose="02020603050405020304" pitchFamily="18" charset="0"/>
              </a:rPr>
              <a:t>этого в семьях, где курят, у детей, особенно в раннем возрасте, наблюдаются частые острые пневмонии и острые респираторные заболевания.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семьях, где не было курящих, </a:t>
            </a: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1800" dirty="0" smtClean="0">
                <a:latin typeface="Times New Roman" panose="02020603050405020304" pitchFamily="18" charset="0"/>
                <a:cs typeface="Times New Roman" panose="02020603050405020304" pitchFamily="18" charset="0"/>
              </a:rPr>
              <a:t>дети </a:t>
            </a:r>
            <a:r>
              <a:rPr lang="ru-RU" sz="1800" dirty="0">
                <a:latin typeface="Times New Roman" panose="02020603050405020304" pitchFamily="18" charset="0"/>
                <a:cs typeface="Times New Roman" panose="02020603050405020304" pitchFamily="18" charset="0"/>
              </a:rPr>
              <a:t>были практически здоровы .</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005064"/>
            <a:ext cx="4056802" cy="2664296"/>
          </a:xfrm>
          <a:prstGeom prst="rect">
            <a:avLst/>
          </a:prstGeom>
        </p:spPr>
      </p:pic>
    </p:spTree>
    <p:extLst>
      <p:ext uri="{BB962C8B-B14F-4D97-AF65-F5344CB8AC3E}">
        <p14:creationId xmlns:p14="http://schemas.microsoft.com/office/powerpoint/2010/main" val="426676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8764" y="0"/>
            <a:ext cx="9144000" cy="6857365"/>
          </a:xfrm>
          <a:prstGeom prst="rect">
            <a:avLst/>
          </a:prstGeom>
        </p:spPr>
      </p:pic>
      <p:sp>
        <p:nvSpPr>
          <p:cNvPr id="2" name="Заголовок 1"/>
          <p:cNvSpPr>
            <a:spLocks noGrp="1"/>
          </p:cNvSpPr>
          <p:nvPr>
            <p:ph type="title"/>
          </p:nvPr>
        </p:nvSpPr>
        <p:spPr>
          <a:xfrm>
            <a:off x="457200" y="274638"/>
            <a:ext cx="8229600" cy="490066"/>
          </a:xfrm>
        </p:spPr>
        <p:txBody>
          <a:bodyPr/>
          <a:lstStyle/>
          <a:p>
            <a:r>
              <a:rPr lang="ru-RU" sz="3200" dirty="0" smtClean="0">
                <a:latin typeface="Times New Roman" panose="02020603050405020304" pitchFamily="18" charset="0"/>
                <a:cs typeface="Times New Roman" panose="02020603050405020304" pitchFamily="18" charset="0"/>
              </a:rPr>
              <a:t>Курение</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1210" y="1196752"/>
            <a:ext cx="8229600" cy="4525963"/>
          </a:xfrm>
        </p:spPr>
        <p:txBody>
          <a:bodyPr/>
          <a:lstStyle/>
          <a:p>
            <a:pPr marL="0" indent="0" algn="just">
              <a:buNone/>
            </a:pP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Статистические данные говорят: по сравнению с некурящими, </a:t>
            </a:r>
            <a:r>
              <a:rPr lang="ru-RU" sz="1600" dirty="0" err="1">
                <a:latin typeface="Times New Roman" panose="02020603050405020304" pitchFamily="18" charset="0"/>
                <a:cs typeface="Times New Roman" panose="02020603050405020304" pitchFamily="18" charset="0"/>
              </a:rPr>
              <a:t>длительнокурящие</a:t>
            </a:r>
            <a:r>
              <a:rPr lang="ru-RU" sz="1600" dirty="0">
                <a:latin typeface="Times New Roman" panose="02020603050405020304" pitchFamily="18" charset="0"/>
                <a:cs typeface="Times New Roman" panose="02020603050405020304" pitchFamily="18" charset="0"/>
              </a:rPr>
              <a:t> в </a:t>
            </a:r>
            <a:r>
              <a:rPr lang="ru-RU" sz="1600" dirty="0" smtClean="0">
                <a:latin typeface="Times New Roman" panose="02020603050405020304" pitchFamily="18" charset="0"/>
                <a:cs typeface="Times New Roman" panose="02020603050405020304" pitchFamily="18" charset="0"/>
              </a:rPr>
              <a:t>13 раз </a:t>
            </a:r>
            <a:r>
              <a:rPr lang="ru-RU" sz="1600" dirty="0">
                <a:latin typeface="Times New Roman" panose="02020603050405020304" pitchFamily="18" charset="0"/>
                <a:cs typeface="Times New Roman" panose="02020603050405020304" pitchFamily="18" charset="0"/>
              </a:rPr>
              <a:t>чаще заболевают Стенокардией, в 12раз - Инфарктом миокарда, в </a:t>
            </a:r>
            <a:r>
              <a:rPr lang="ru-RU" sz="1600" dirty="0" smtClean="0">
                <a:latin typeface="Times New Roman" panose="02020603050405020304" pitchFamily="18" charset="0"/>
                <a:cs typeface="Times New Roman" panose="02020603050405020304" pitchFamily="18" charset="0"/>
              </a:rPr>
              <a:t>10 раз </a:t>
            </a:r>
            <a:r>
              <a:rPr lang="ru-RU" sz="1600" dirty="0">
                <a:latin typeface="Times New Roman" panose="02020603050405020304" pitchFamily="18" charset="0"/>
                <a:cs typeface="Times New Roman" panose="02020603050405020304" pitchFamily="18" charset="0"/>
              </a:rPr>
              <a:t>- Язвой желудка. Курильщики составляют 96 - 100% всех больных Раком легких. Каждый седьмой долгое время курящий болеет. Облитерирующим эндартериитом - тяжким недугом кровеносных сосудов. Статистические исследования показали, что у курящих людей часто встречаются раковые опухали и других органов - пищевода, желудка, гортани, почек. У курящих не редко возникает рак нижней губы в следствии канцерогенного действия экстракта, скапливающегося в мундштуке трубки.</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Велика </a:t>
            </a:r>
            <a:r>
              <a:rPr lang="ru-RU" sz="1600" dirty="0">
                <a:latin typeface="Times New Roman" panose="02020603050405020304" pitchFamily="18" charset="0"/>
                <a:cs typeface="Times New Roman" panose="02020603050405020304" pitchFamily="18" charset="0"/>
              </a:rPr>
              <a:t>роль курения и в возникновении туберкулёза. Так, 95 из 100 человек, страдающих им, к моменту начала заболевания курили. Часто курящие испытывают боли в сердце. Это связано со спазмом коронарных сосудов, питающих мышцу сердца с развитием стенокардии (коронарная недостаточность сердца). Инфаркт миокарда у курящих встречается в 3 раза чаще, чем у некурящих.</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922615"/>
            <a:ext cx="2857500" cy="1600200"/>
          </a:xfrm>
          <a:prstGeom prst="rect">
            <a:avLst/>
          </a:prstGeom>
        </p:spPr>
      </p:pic>
    </p:spTree>
    <p:extLst>
      <p:ext uri="{BB962C8B-B14F-4D97-AF65-F5344CB8AC3E}">
        <p14:creationId xmlns:p14="http://schemas.microsoft.com/office/powerpoint/2010/main" val="410455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18764" y="0"/>
            <a:ext cx="9144000" cy="6857365"/>
          </a:xfrm>
          <a:prstGeom prst="rect">
            <a:avLst/>
          </a:prstGeom>
        </p:spPr>
      </p:pic>
      <p:sp>
        <p:nvSpPr>
          <p:cNvPr id="2" name="Заголовок 1"/>
          <p:cNvSpPr>
            <a:spLocks noGrp="1"/>
          </p:cNvSpPr>
          <p:nvPr>
            <p:ph type="title"/>
          </p:nvPr>
        </p:nvSpPr>
        <p:spPr>
          <a:xfrm>
            <a:off x="457200" y="274638"/>
            <a:ext cx="8229600" cy="490066"/>
          </a:xfrm>
        </p:spPr>
        <p:txBody>
          <a:bodyPr/>
          <a:lstStyle/>
          <a:p>
            <a:r>
              <a:rPr lang="ru-RU" sz="3200" dirty="0" smtClean="0">
                <a:latin typeface="Times New Roman" panose="02020603050405020304" pitchFamily="18" charset="0"/>
                <a:cs typeface="Times New Roman" panose="02020603050405020304" pitchFamily="18" charset="0"/>
              </a:rPr>
              <a:t>Курение</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1210" y="1196752"/>
            <a:ext cx="8229600" cy="4525963"/>
          </a:xfrm>
        </p:spPr>
        <p:txBody>
          <a:bodyPr/>
          <a:lstStyle/>
          <a:p>
            <a:pPr marL="0" indent="0" algn="just">
              <a:buNone/>
            </a:pP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Курение может быть и главной причиной стойкого спазма сосудов нижних конечностей, способствующего развитию облитерирующего эндартериита, поражающего преимущественно мужчин. Это заболевание ведет к нарушению питания, гангрене и в итоге к ампутации нижней конечности.</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Курение </a:t>
            </a:r>
            <a:r>
              <a:rPr lang="ru-RU" sz="1800" dirty="0">
                <a:latin typeface="Times New Roman" panose="02020603050405020304" pitchFamily="18" charset="0"/>
                <a:cs typeface="Times New Roman" panose="02020603050405020304" pitchFamily="18" charset="0"/>
              </a:rPr>
              <a:t>может вызвать никотиновую </a:t>
            </a:r>
            <a:r>
              <a:rPr lang="ru-RU" sz="1800" dirty="0" err="1">
                <a:latin typeface="Times New Roman" panose="02020603050405020304" pitchFamily="18" charset="0"/>
                <a:cs typeface="Times New Roman" panose="02020603050405020304" pitchFamily="18" charset="0"/>
              </a:rPr>
              <a:t>амблиопию</a:t>
            </a:r>
            <a:r>
              <a:rPr lang="ru-RU" sz="1800" dirty="0">
                <a:latin typeface="Times New Roman" panose="02020603050405020304" pitchFamily="18" charset="0"/>
                <a:cs typeface="Times New Roman" panose="02020603050405020304" pitchFamily="18" charset="0"/>
              </a:rPr>
              <a:t>. У больного страдающего этим недугом, наступает частичная или полная слепота. Это очень грозное заболевание, при котором даже энергичное лечение не всегда бывает успешным.</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Курящие </a:t>
            </a:r>
            <a:r>
              <a:rPr lang="ru-RU" sz="1800" dirty="0">
                <a:latin typeface="Times New Roman" panose="02020603050405020304" pitchFamily="18" charset="0"/>
                <a:cs typeface="Times New Roman" panose="02020603050405020304" pitchFamily="18" charset="0"/>
              </a:rPr>
              <a:t>подвергают опасности не только себя, но и окружающих людей. В медицине появился даже термин "Пассивное курение". В организме некурящих людей после пребывания в накуренном и не проветренном помещении определяется значительная концентрация никотина.</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5136737"/>
            <a:ext cx="2952750" cy="1543050"/>
          </a:xfrm>
          <a:prstGeom prst="rect">
            <a:avLst/>
          </a:prstGeom>
        </p:spPr>
      </p:pic>
    </p:spTree>
    <p:extLst>
      <p:ext uri="{BB962C8B-B14F-4D97-AF65-F5344CB8AC3E}">
        <p14:creationId xmlns:p14="http://schemas.microsoft.com/office/powerpoint/2010/main" val="396648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1685683031_en-idei-club-p-organic-color-background-dizain-krasivo-32"/>
          <p:cNvPicPr>
            <a:picLocks noChangeAspect="1"/>
          </p:cNvPicPr>
          <p:nvPr/>
        </p:nvPicPr>
        <p:blipFill>
          <a:blip r:embed="rId2"/>
          <a:stretch>
            <a:fillRect/>
          </a:stretch>
        </p:blipFill>
        <p:spPr>
          <a:xfrm>
            <a:off x="0" y="635"/>
            <a:ext cx="9144000" cy="6857365"/>
          </a:xfrm>
          <a:prstGeom prst="rect">
            <a:avLst/>
          </a:prstGeom>
        </p:spPr>
      </p:pic>
      <p:pic>
        <p:nvPicPr>
          <p:cNvPr id="2" name="Изображение 1" descr="lg!07xq"/>
          <p:cNvPicPr>
            <a:picLocks noChangeAspect="1"/>
          </p:cNvPicPr>
          <p:nvPr/>
        </p:nvPicPr>
        <p:blipFill>
          <a:blip r:embed="rId3"/>
          <a:stretch>
            <a:fillRect/>
          </a:stretch>
        </p:blipFill>
        <p:spPr>
          <a:xfrm>
            <a:off x="99695" y="548640"/>
            <a:ext cx="8944610" cy="5911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stretch>
            <a:fillRect/>
          </a:stretch>
        </p:blipFill>
        <p:spPr>
          <a:xfrm>
            <a:off x="899795" y="1196340"/>
            <a:ext cx="7240905" cy="3100705"/>
          </a:xfrm>
          <a:prstGeom prst="rect">
            <a:avLst/>
          </a:prstGeom>
        </p:spPr>
      </p:pic>
      <p:sp>
        <p:nvSpPr>
          <p:cNvPr id="5" name="Текстовое поле 4"/>
          <p:cNvSpPr txBox="1"/>
          <p:nvPr/>
        </p:nvSpPr>
        <p:spPr>
          <a:xfrm>
            <a:off x="315595" y="476250"/>
            <a:ext cx="8512175" cy="521970"/>
          </a:xfrm>
          <a:prstGeom prst="rect">
            <a:avLst/>
          </a:prstGeom>
        </p:spPr>
        <p:txBody>
          <a:bodyPr wrap="square">
            <a:spAutoFit/>
          </a:bodyPr>
          <a:lstStyle/>
          <a:p>
            <a:pPr marL="0" indent="0" algn="ctr" defTabSz="266700">
              <a:spcBef>
                <a:spcPct val="0"/>
              </a:spcBef>
              <a:spcAft>
                <a:spcPct val="0"/>
              </a:spcAft>
            </a:pPr>
            <a:r>
              <a:rPr lang="ru-RU" sz="2800" b="1">
                <a:latin typeface="Times New Roman" panose="02020603050405020304"/>
                <a:ea typeface="Times New Roman" panose="02020603050405020304"/>
              </a:rPr>
              <a:t>Польза отказа от курения</a:t>
            </a:r>
          </a:p>
        </p:txBody>
      </p:sp>
      <p:pic>
        <p:nvPicPr>
          <p:cNvPr id="3" name="Изображение 2" descr="6c17fa47-df4e-5703-b65b-634c299abdcb"/>
          <p:cNvPicPr>
            <a:picLocks noChangeAspect="1"/>
          </p:cNvPicPr>
          <p:nvPr/>
        </p:nvPicPr>
        <p:blipFill>
          <a:blip r:embed="rId3"/>
          <a:stretch>
            <a:fillRect/>
          </a:stretch>
        </p:blipFill>
        <p:spPr>
          <a:xfrm>
            <a:off x="5436235" y="4652645"/>
            <a:ext cx="2953385" cy="192214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91</TotalTime>
  <Words>280</Words>
  <Application>Microsoft Office PowerPoint</Application>
  <PresentationFormat>Экран (4:3)</PresentationFormat>
  <Paragraphs>82</Paragraphs>
  <Slides>24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24</vt:i4>
      </vt:variant>
    </vt:vector>
  </HeadingPairs>
  <TitlesOfParts>
    <vt:vector size="27" baseType="lpstr">
      <vt:lpstr>Arial</vt:lpstr>
      <vt:lpstr>Times New Roman</vt:lpstr>
      <vt:lpstr>Default Design</vt:lpstr>
      <vt:lpstr>Групповое профилактическое консультирование по коррекции факторов риска развития неинфекционных заболеваний  Занятие №2</vt:lpstr>
      <vt:lpstr>Вредные привычки. </vt:lpstr>
      <vt:lpstr>Презентация PowerPoint</vt:lpstr>
      <vt:lpstr>Курение</vt:lpstr>
      <vt:lpstr>Курение</vt:lpstr>
      <vt:lpstr>Курение</vt:lpstr>
      <vt:lpstr>Курение</vt:lpstr>
      <vt:lpstr>Презентация PowerPoint</vt:lpstr>
      <vt:lpstr>Презентация PowerPoint</vt:lpstr>
      <vt:lpstr>Практические советы</vt:lpstr>
      <vt:lpstr>Практические советы</vt:lpstr>
      <vt:lpstr>Практические советы</vt:lpstr>
      <vt:lpstr>Практические советы</vt:lpstr>
      <vt:lpstr>Алкоголь</vt:lpstr>
      <vt:lpstr>Алкоголь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Диагностика лимфаденопатий</dc:title>
  <dc:creator>ДокторСаша</dc:creator>
  <cp:lastModifiedBy>Светлана Викторовна Гасанова</cp:lastModifiedBy>
  <cp:revision>34</cp:revision>
  <dcterms:created xsi:type="dcterms:W3CDTF">2021-04-07T20:42:00Z</dcterms:created>
  <dcterms:modified xsi:type="dcterms:W3CDTF">2025-04-17T04:37:51Z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2BC6A52F8471451BA15CE1E84A684178_12</vt:lpwstr>
  </property>
  <property fmtid="{D5CDD505-2E9C-101B-9397-08002B2CF9AE}" pid="3" name="KSOProductBuildVer">
    <vt:lpwstr>1049-12.2.0.19821</vt:lpwstr>
  </property>
</Properties>
</file>